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6256000" cy="10160000"/>
  <p:notesSz cx="16256000" cy="10160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9" autoAdjust="0"/>
    <p:restoredTop sz="94660"/>
  </p:normalViewPr>
  <p:slideViewPr>
    <p:cSldViewPr>
      <p:cViewPr>
        <p:scale>
          <a:sx n="105" d="100"/>
          <a:sy n="105" d="100"/>
        </p:scale>
        <p:origin x="-1304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508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508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EFBD5-7A91-0D49-B066-98F004515D6F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762000"/>
            <a:ext cx="6096000" cy="3810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826000"/>
            <a:ext cx="13004800" cy="4572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50413"/>
            <a:ext cx="7043738" cy="50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9650413"/>
            <a:ext cx="7045325" cy="508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0E9DF-D9B0-784C-8FCF-40C1BA165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1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3149600"/>
            <a:ext cx="13817600" cy="213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689600"/>
            <a:ext cx="11379200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Gotham Rounded Medium"/>
                <a:cs typeface="Gotham Rounded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Gotham Rounded Medium"/>
                <a:cs typeface="Gotham Rounded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336800"/>
            <a:ext cx="707136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336800"/>
            <a:ext cx="707136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Gotham Rounded Medium"/>
                <a:cs typeface="Gotham Rounded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46752" y="4060952"/>
            <a:ext cx="6766559" cy="2117090"/>
          </a:xfrm>
          <a:custGeom>
            <a:avLst/>
            <a:gdLst/>
            <a:ahLst/>
            <a:cxnLst/>
            <a:rect l="l" t="t" r="r" b="b"/>
            <a:pathLst>
              <a:path w="6766559" h="2117090">
                <a:moveTo>
                  <a:pt x="0" y="0"/>
                </a:moveTo>
                <a:lnTo>
                  <a:pt x="6766559" y="0"/>
                </a:lnTo>
                <a:lnTo>
                  <a:pt x="6766559" y="2116836"/>
                </a:lnTo>
                <a:lnTo>
                  <a:pt x="0" y="21168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800724" y="4076700"/>
            <a:ext cx="6654800" cy="2006600"/>
          </a:xfrm>
          <a:custGeom>
            <a:avLst/>
            <a:gdLst/>
            <a:ahLst/>
            <a:cxnLst/>
            <a:rect l="l" t="t" r="r" b="b"/>
            <a:pathLst>
              <a:path w="6654800" h="20066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1954290"/>
                </a:lnTo>
                <a:lnTo>
                  <a:pt x="873" y="1972579"/>
                </a:lnTo>
                <a:lnTo>
                  <a:pt x="26816" y="2004685"/>
                </a:lnTo>
                <a:lnTo>
                  <a:pt x="63734" y="2006585"/>
                </a:lnTo>
                <a:lnTo>
                  <a:pt x="6602365" y="2006475"/>
                </a:lnTo>
                <a:lnTo>
                  <a:pt x="6643420" y="1998617"/>
                </a:lnTo>
                <a:lnTo>
                  <a:pt x="6654661" y="1942740"/>
                </a:lnTo>
                <a:lnTo>
                  <a:pt x="6654550" y="52309"/>
                </a:lnTo>
                <a:lnTo>
                  <a:pt x="6646692" y="11254"/>
                </a:lnTo>
                <a:lnTo>
                  <a:pt x="65908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536700"/>
            <a:ext cx="16256000" cy="8623300"/>
          </a:xfrm>
          <a:custGeom>
            <a:avLst/>
            <a:gdLst/>
            <a:ahLst/>
            <a:cxnLst/>
            <a:rect l="l" t="t" r="r" b="b"/>
            <a:pathLst>
              <a:path w="16256000" h="8623300">
                <a:moveTo>
                  <a:pt x="0" y="8623300"/>
                </a:moveTo>
                <a:lnTo>
                  <a:pt x="16256000" y="8623300"/>
                </a:lnTo>
                <a:lnTo>
                  <a:pt x="16256000" y="0"/>
                </a:lnTo>
                <a:lnTo>
                  <a:pt x="0" y="0"/>
                </a:lnTo>
                <a:lnTo>
                  <a:pt x="0" y="86233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8700" y="624045"/>
            <a:ext cx="11658600" cy="66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Gotham Rounded Medium"/>
                <a:cs typeface="Gotham Rounded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336800"/>
            <a:ext cx="1463040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otham Rounded Book"/>
                <a:cs typeface="Gotham Rounded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Gotham Rounded Book"/>
                <a:cs typeface="Gotham Rounded Book"/>
              </a:rPr>
              <a:t>P</a:t>
            </a:r>
            <a:r>
              <a:rPr spc="-30" dirty="0">
                <a:latin typeface="Gotham Rounded Book"/>
                <a:cs typeface="Gotham Rounded Book"/>
              </a:rPr>
              <a:t>r</a:t>
            </a:r>
            <a:r>
              <a:rPr dirty="0">
                <a:latin typeface="Gotham Rounded Book"/>
                <a:cs typeface="Gotham Rounded Book"/>
              </a:rPr>
              <a:t>oprietary and </a:t>
            </a:r>
            <a:r>
              <a:rPr spc="-15" dirty="0">
                <a:latin typeface="Gotham Rounded Book"/>
                <a:cs typeface="Gotham Rounded Book"/>
              </a:rPr>
              <a:t>C</a:t>
            </a:r>
            <a:r>
              <a:rPr dirty="0">
                <a:latin typeface="Gotham Rounded Book"/>
                <a:cs typeface="Gotham Rounded Book"/>
              </a:rPr>
              <a:t>onfidential. Do not di</a:t>
            </a:r>
            <a:r>
              <a:rPr spc="-15" dirty="0">
                <a:latin typeface="Gotham Rounded Book"/>
                <a:cs typeface="Gotham Rounded Book"/>
              </a:rPr>
              <a:t>s</a:t>
            </a:r>
            <a:r>
              <a:rPr dirty="0">
                <a:latin typeface="Gotham Rounded Book"/>
                <a:cs typeface="Gotham Rounded Book"/>
              </a:rPr>
              <a:t>tribu</a:t>
            </a:r>
            <a:r>
              <a:rPr spc="-20" dirty="0">
                <a:latin typeface="Gotham Rounded Book"/>
                <a:cs typeface="Gotham Rounded Book"/>
              </a:rPr>
              <a:t>t</a:t>
            </a:r>
            <a:r>
              <a:rPr spc="-15" dirty="0">
                <a:latin typeface="Gotham Rounded Book"/>
                <a:cs typeface="Gotham Rounded Book"/>
              </a:rPr>
              <a:t>e</a:t>
            </a:r>
            <a:r>
              <a:rPr dirty="0">
                <a:latin typeface="Gotham Rounded Book"/>
                <a:cs typeface="Gotham Rounded Book"/>
              </a:rPr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9448800"/>
            <a:ext cx="373888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9448800"/>
            <a:ext cx="373888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26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8.jpeg"/><Relationship Id="rId5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0.jpe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12"/>
            <a:ext cx="6159500" cy="2832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6800" y="0"/>
            <a:ext cx="6350000" cy="791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85914" y="0"/>
            <a:ext cx="3759200" cy="791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159500" cy="5080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48114" y="0"/>
            <a:ext cx="11938000" cy="5873750"/>
          </a:xfrm>
          <a:custGeom>
            <a:avLst/>
            <a:gdLst/>
            <a:ahLst/>
            <a:cxnLst/>
            <a:rect l="l" t="t" r="r" b="b"/>
            <a:pathLst>
              <a:path w="11938000" h="5873750">
                <a:moveTo>
                  <a:pt x="0" y="5873750"/>
                </a:moveTo>
                <a:lnTo>
                  <a:pt x="11938000" y="5873750"/>
                </a:lnTo>
                <a:lnTo>
                  <a:pt x="11938000" y="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9000" y="0"/>
            <a:ext cx="0" cy="5873750"/>
          </a:xfrm>
          <a:custGeom>
            <a:avLst/>
            <a:gdLst/>
            <a:ahLst/>
            <a:cxnLst/>
            <a:rect l="l" t="t" r="r" b="b"/>
            <a:pathLst>
              <a:path h="5873750">
                <a:moveTo>
                  <a:pt x="0" y="0"/>
                </a:moveTo>
                <a:lnTo>
                  <a:pt x="0" y="5873750"/>
                </a:lnTo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71309" y="2774142"/>
            <a:ext cx="3098165" cy="1099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565"/>
              </a:lnSpc>
            </a:pPr>
            <a:r>
              <a:rPr sz="7200" dirty="0">
                <a:solidFill>
                  <a:srgbClr val="FFFFFF"/>
                </a:solidFill>
                <a:latin typeface="Arial"/>
                <a:cs typeface="Arial"/>
              </a:rPr>
              <a:t>RxLink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1309" y="4160753"/>
            <a:ext cx="9300091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227455" algn="l"/>
                <a:tab pos="1334770" algn="l"/>
                <a:tab pos="1934845" algn="l"/>
                <a:tab pos="4624705" algn="l"/>
                <a:tab pos="5666740" algn="l"/>
                <a:tab pos="6653530" algn="l"/>
                <a:tab pos="7653020" algn="l"/>
              </a:tabLst>
            </a:pPr>
            <a:r>
              <a:rPr sz="3600" spc="-2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oint</a:t>
            </a:r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600" spc="-8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escribing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235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eRx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sui</a:t>
            </a:r>
            <a:r>
              <a:rPr sz="3600" spc="-5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en-US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4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600" spc="-8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-9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dirty="0" smtClean="0">
                <a:solidFill>
                  <a:srgbClr val="FFFFFF"/>
                </a:solidFill>
                <a:latin typeface="Arial"/>
                <a:cs typeface="Arial"/>
              </a:rPr>
              <a:t>viders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27172" y="8536222"/>
            <a:ext cx="808990" cy="634365"/>
          </a:xfrm>
          <a:custGeom>
            <a:avLst/>
            <a:gdLst/>
            <a:ahLst/>
            <a:cxnLst/>
            <a:rect l="l" t="t" r="r" b="b"/>
            <a:pathLst>
              <a:path w="808990" h="634365">
                <a:moveTo>
                  <a:pt x="51549" y="202831"/>
                </a:moveTo>
                <a:lnTo>
                  <a:pt x="0" y="202831"/>
                </a:lnTo>
                <a:lnTo>
                  <a:pt x="1146" y="216261"/>
                </a:lnTo>
                <a:lnTo>
                  <a:pt x="1954" y="228692"/>
                </a:lnTo>
                <a:lnTo>
                  <a:pt x="3259" y="275521"/>
                </a:lnTo>
                <a:lnTo>
                  <a:pt x="3378" y="633831"/>
                </a:lnTo>
                <a:lnTo>
                  <a:pt x="56616" y="633831"/>
                </a:lnTo>
                <a:lnTo>
                  <a:pt x="56616" y="395516"/>
                </a:lnTo>
                <a:lnTo>
                  <a:pt x="56984" y="381863"/>
                </a:lnTo>
                <a:lnTo>
                  <a:pt x="62937" y="340454"/>
                </a:lnTo>
                <a:lnTo>
                  <a:pt x="77291" y="301443"/>
                </a:lnTo>
                <a:lnTo>
                  <a:pt x="91502" y="279730"/>
                </a:lnTo>
                <a:lnTo>
                  <a:pt x="51549" y="279730"/>
                </a:lnTo>
                <a:lnTo>
                  <a:pt x="51549" y="202831"/>
                </a:lnTo>
                <a:close/>
              </a:path>
              <a:path w="808990" h="634365">
                <a:moveTo>
                  <a:pt x="305339" y="239202"/>
                </a:moveTo>
                <a:lnTo>
                  <a:pt x="167688" y="239202"/>
                </a:lnTo>
                <a:lnTo>
                  <a:pt x="185909" y="239809"/>
                </a:lnTo>
                <a:lnTo>
                  <a:pt x="202354" y="241965"/>
                </a:lnTo>
                <a:lnTo>
                  <a:pt x="241731" y="257214"/>
                </a:lnTo>
                <a:lnTo>
                  <a:pt x="273587" y="296074"/>
                </a:lnTo>
                <a:lnTo>
                  <a:pt x="284427" y="337285"/>
                </a:lnTo>
                <a:lnTo>
                  <a:pt x="286486" y="633831"/>
                </a:lnTo>
                <a:lnTo>
                  <a:pt x="339712" y="633831"/>
                </a:lnTo>
                <a:lnTo>
                  <a:pt x="339607" y="354186"/>
                </a:lnTo>
                <a:lnTo>
                  <a:pt x="335983" y="311825"/>
                </a:lnTo>
                <a:lnTo>
                  <a:pt x="324279" y="270965"/>
                </a:lnTo>
                <a:lnTo>
                  <a:pt x="311664" y="247577"/>
                </a:lnTo>
                <a:lnTo>
                  <a:pt x="305339" y="239202"/>
                </a:lnTo>
                <a:close/>
              </a:path>
              <a:path w="808990" h="634365">
                <a:moveTo>
                  <a:pt x="200614" y="192819"/>
                </a:moveTo>
                <a:lnTo>
                  <a:pt x="161369" y="195759"/>
                </a:lnTo>
                <a:lnTo>
                  <a:pt x="116507" y="209661"/>
                </a:lnTo>
                <a:lnTo>
                  <a:pt x="77583" y="239988"/>
                </a:lnTo>
                <a:lnTo>
                  <a:pt x="55203" y="275521"/>
                </a:lnTo>
                <a:lnTo>
                  <a:pt x="51549" y="279730"/>
                </a:lnTo>
                <a:lnTo>
                  <a:pt x="91502" y="279730"/>
                </a:lnTo>
                <a:lnTo>
                  <a:pt x="92245" y="278720"/>
                </a:lnTo>
                <a:lnTo>
                  <a:pt x="101499" y="268783"/>
                </a:lnTo>
                <a:lnTo>
                  <a:pt x="137013" y="246428"/>
                </a:lnTo>
                <a:lnTo>
                  <a:pt x="167688" y="239202"/>
                </a:lnTo>
                <a:lnTo>
                  <a:pt x="305339" y="239202"/>
                </a:lnTo>
                <a:lnTo>
                  <a:pt x="303826" y="237198"/>
                </a:lnTo>
                <a:lnTo>
                  <a:pt x="273848" y="211969"/>
                </a:lnTo>
                <a:lnTo>
                  <a:pt x="233570" y="196723"/>
                </a:lnTo>
                <a:lnTo>
                  <a:pt x="217722" y="194109"/>
                </a:lnTo>
                <a:lnTo>
                  <a:pt x="200614" y="192819"/>
                </a:lnTo>
                <a:close/>
              </a:path>
              <a:path w="808990" h="634365">
                <a:moveTo>
                  <a:pt x="522274" y="0"/>
                </a:moveTo>
                <a:lnTo>
                  <a:pt x="469023" y="0"/>
                </a:lnTo>
                <a:lnTo>
                  <a:pt x="469023" y="633831"/>
                </a:lnTo>
                <a:lnTo>
                  <a:pt x="522274" y="633831"/>
                </a:lnTo>
                <a:lnTo>
                  <a:pt x="522274" y="412419"/>
                </a:lnTo>
                <a:lnTo>
                  <a:pt x="591239" y="412419"/>
                </a:lnTo>
                <a:lnTo>
                  <a:pt x="572973" y="393826"/>
                </a:lnTo>
                <a:lnTo>
                  <a:pt x="588813" y="379450"/>
                </a:lnTo>
                <a:lnTo>
                  <a:pt x="522274" y="379450"/>
                </a:lnTo>
                <a:lnTo>
                  <a:pt x="522274" y="0"/>
                </a:lnTo>
                <a:close/>
              </a:path>
              <a:path w="808990" h="634365">
                <a:moveTo>
                  <a:pt x="591239" y="412419"/>
                </a:moveTo>
                <a:lnTo>
                  <a:pt x="522274" y="412419"/>
                </a:lnTo>
                <a:lnTo>
                  <a:pt x="735228" y="633831"/>
                </a:lnTo>
                <a:lnTo>
                  <a:pt x="808761" y="633831"/>
                </a:lnTo>
                <a:lnTo>
                  <a:pt x="591239" y="412419"/>
                </a:lnTo>
                <a:close/>
              </a:path>
              <a:path w="808990" h="634365">
                <a:moveTo>
                  <a:pt x="783412" y="202831"/>
                </a:moveTo>
                <a:lnTo>
                  <a:pt x="714959" y="202831"/>
                </a:lnTo>
                <a:lnTo>
                  <a:pt x="522274" y="379450"/>
                </a:lnTo>
                <a:lnTo>
                  <a:pt x="588813" y="379450"/>
                </a:lnTo>
                <a:lnTo>
                  <a:pt x="783412" y="202831"/>
                </a:lnTo>
                <a:close/>
              </a:path>
            </a:pathLst>
          </a:custGeom>
          <a:solidFill>
            <a:srgbClr val="BD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73793" y="8553119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0"/>
                </a:moveTo>
                <a:lnTo>
                  <a:pt x="0" y="70993"/>
                </a:lnTo>
              </a:path>
            </a:pathLst>
          </a:custGeom>
          <a:ln w="54508">
            <a:solidFill>
              <a:srgbClr val="F1A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73793" y="8739047"/>
            <a:ext cx="0" cy="431165"/>
          </a:xfrm>
          <a:custGeom>
            <a:avLst/>
            <a:gdLst/>
            <a:ahLst/>
            <a:cxnLst/>
            <a:rect l="l" t="t" r="r" b="b"/>
            <a:pathLst>
              <a:path h="431165">
                <a:moveTo>
                  <a:pt x="0" y="0"/>
                </a:moveTo>
                <a:lnTo>
                  <a:pt x="0" y="430999"/>
                </a:lnTo>
              </a:path>
            </a:pathLst>
          </a:custGeom>
          <a:ln w="54508">
            <a:solidFill>
              <a:srgbClr val="F1A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77032" y="9144692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944" y="0"/>
                </a:lnTo>
              </a:path>
            </a:pathLst>
          </a:custGeom>
          <a:ln w="50800">
            <a:solidFill>
              <a:srgbClr val="BDAF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77032" y="8580177"/>
            <a:ext cx="58419" cy="539750"/>
          </a:xfrm>
          <a:custGeom>
            <a:avLst/>
            <a:gdLst/>
            <a:ahLst/>
            <a:cxnLst/>
            <a:rect l="l" t="t" r="r" b="b"/>
            <a:pathLst>
              <a:path w="58420" h="539750">
                <a:moveTo>
                  <a:pt x="0" y="539749"/>
                </a:moveTo>
                <a:lnTo>
                  <a:pt x="58305" y="539749"/>
                </a:lnTo>
                <a:lnTo>
                  <a:pt x="58305" y="0"/>
                </a:lnTo>
                <a:lnTo>
                  <a:pt x="0" y="0"/>
                </a:lnTo>
                <a:lnTo>
                  <a:pt x="0" y="539749"/>
                </a:lnTo>
                <a:close/>
              </a:path>
            </a:pathLst>
          </a:custGeom>
          <a:solidFill>
            <a:srgbClr val="BDAF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50272" y="9235663"/>
            <a:ext cx="64769" cy="74930"/>
          </a:xfrm>
          <a:custGeom>
            <a:avLst/>
            <a:gdLst/>
            <a:ahLst/>
            <a:cxnLst/>
            <a:rect l="l" t="t" r="r" b="b"/>
            <a:pathLst>
              <a:path w="64770" h="74929">
                <a:moveTo>
                  <a:pt x="31426" y="0"/>
                </a:moveTo>
                <a:lnTo>
                  <a:pt x="587" y="32360"/>
                </a:lnTo>
                <a:lnTo>
                  <a:pt x="0" y="50559"/>
                </a:lnTo>
                <a:lnTo>
                  <a:pt x="4680" y="61377"/>
                </a:lnTo>
                <a:lnTo>
                  <a:pt x="13370" y="69325"/>
                </a:lnTo>
                <a:lnTo>
                  <a:pt x="26752" y="73834"/>
                </a:lnTo>
                <a:lnTo>
                  <a:pt x="45510" y="74333"/>
                </a:lnTo>
                <a:lnTo>
                  <a:pt x="50530" y="70465"/>
                </a:lnTo>
                <a:lnTo>
                  <a:pt x="27880" y="70465"/>
                </a:lnTo>
                <a:lnTo>
                  <a:pt x="15527" y="64546"/>
                </a:lnTo>
                <a:lnTo>
                  <a:pt x="8341" y="52907"/>
                </a:lnTo>
                <a:lnTo>
                  <a:pt x="6013" y="38557"/>
                </a:lnTo>
                <a:lnTo>
                  <a:pt x="6999" y="29331"/>
                </a:lnTo>
                <a:lnTo>
                  <a:pt x="12099" y="18027"/>
                </a:lnTo>
                <a:lnTo>
                  <a:pt x="22566" y="10141"/>
                </a:lnTo>
                <a:lnTo>
                  <a:pt x="39534" y="7776"/>
                </a:lnTo>
                <a:lnTo>
                  <a:pt x="51577" y="7776"/>
                </a:lnTo>
                <a:lnTo>
                  <a:pt x="46018" y="3175"/>
                </a:lnTo>
                <a:lnTo>
                  <a:pt x="31426" y="0"/>
                </a:lnTo>
                <a:close/>
              </a:path>
              <a:path w="64770" h="74929">
                <a:moveTo>
                  <a:pt x="51577" y="7776"/>
                </a:moveTo>
                <a:lnTo>
                  <a:pt x="39534" y="7776"/>
                </a:lnTo>
                <a:lnTo>
                  <a:pt x="49266" y="15208"/>
                </a:lnTo>
                <a:lnTo>
                  <a:pt x="54859" y="27878"/>
                </a:lnTo>
                <a:lnTo>
                  <a:pt x="56482" y="44388"/>
                </a:lnTo>
                <a:lnTo>
                  <a:pt x="52380" y="57306"/>
                </a:lnTo>
                <a:lnTo>
                  <a:pt x="43108" y="66852"/>
                </a:lnTo>
                <a:lnTo>
                  <a:pt x="27880" y="70465"/>
                </a:lnTo>
                <a:lnTo>
                  <a:pt x="50530" y="70465"/>
                </a:lnTo>
                <a:lnTo>
                  <a:pt x="55763" y="66432"/>
                </a:lnTo>
                <a:lnTo>
                  <a:pt x="62015" y="54204"/>
                </a:lnTo>
                <a:lnTo>
                  <a:pt x="64218" y="38442"/>
                </a:lnTo>
                <a:lnTo>
                  <a:pt x="62316" y="23941"/>
                </a:lnTo>
                <a:lnTo>
                  <a:pt x="56282" y="11670"/>
                </a:lnTo>
                <a:lnTo>
                  <a:pt x="51577" y="7776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28258" y="9255743"/>
            <a:ext cx="43180" cy="55880"/>
          </a:xfrm>
          <a:custGeom>
            <a:avLst/>
            <a:gdLst/>
            <a:ahLst/>
            <a:cxnLst/>
            <a:rect l="l" t="t" r="r" b="b"/>
            <a:pathLst>
              <a:path w="43179" h="55879">
                <a:moveTo>
                  <a:pt x="6515" y="1282"/>
                </a:moveTo>
                <a:lnTo>
                  <a:pt x="0" y="1282"/>
                </a:lnTo>
                <a:lnTo>
                  <a:pt x="364" y="4981"/>
                </a:lnTo>
                <a:lnTo>
                  <a:pt x="431" y="55752"/>
                </a:lnTo>
                <a:lnTo>
                  <a:pt x="7162" y="55752"/>
                </a:lnTo>
                <a:lnTo>
                  <a:pt x="7163" y="25429"/>
                </a:lnTo>
                <a:lnTo>
                  <a:pt x="10672" y="12208"/>
                </a:lnTo>
                <a:lnTo>
                  <a:pt x="13042" y="10998"/>
                </a:lnTo>
                <a:lnTo>
                  <a:pt x="6515" y="10998"/>
                </a:lnTo>
                <a:lnTo>
                  <a:pt x="6515" y="1282"/>
                </a:lnTo>
                <a:close/>
              </a:path>
              <a:path w="43179" h="55879">
                <a:moveTo>
                  <a:pt x="38134" y="5765"/>
                </a:moveTo>
                <a:lnTo>
                  <a:pt x="32588" y="5765"/>
                </a:lnTo>
                <a:lnTo>
                  <a:pt x="36112" y="12208"/>
                </a:lnTo>
                <a:lnTo>
                  <a:pt x="36207" y="55752"/>
                </a:lnTo>
                <a:lnTo>
                  <a:pt x="42938" y="55752"/>
                </a:lnTo>
                <a:lnTo>
                  <a:pt x="42804" y="17693"/>
                </a:lnTo>
                <a:lnTo>
                  <a:pt x="38134" y="5765"/>
                </a:lnTo>
                <a:close/>
              </a:path>
              <a:path w="43179" h="55879">
                <a:moveTo>
                  <a:pt x="24358" y="0"/>
                </a:moveTo>
                <a:lnTo>
                  <a:pt x="13030" y="0"/>
                </a:lnTo>
                <a:lnTo>
                  <a:pt x="8978" y="6083"/>
                </a:lnTo>
                <a:lnTo>
                  <a:pt x="6730" y="10998"/>
                </a:lnTo>
                <a:lnTo>
                  <a:pt x="13042" y="10998"/>
                </a:lnTo>
                <a:lnTo>
                  <a:pt x="23291" y="5765"/>
                </a:lnTo>
                <a:lnTo>
                  <a:pt x="38134" y="5765"/>
                </a:lnTo>
                <a:lnTo>
                  <a:pt x="37826" y="4981"/>
                </a:lnTo>
                <a:lnTo>
                  <a:pt x="24358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86342" y="9257810"/>
            <a:ext cx="42545" cy="55244"/>
          </a:xfrm>
          <a:custGeom>
            <a:avLst/>
            <a:gdLst/>
            <a:ahLst/>
            <a:cxnLst/>
            <a:rect l="l" t="t" r="r" b="b"/>
            <a:pathLst>
              <a:path w="42545" h="55245">
                <a:moveTo>
                  <a:pt x="11748" y="0"/>
                </a:moveTo>
                <a:lnTo>
                  <a:pt x="4492" y="7356"/>
                </a:lnTo>
                <a:lnTo>
                  <a:pt x="347" y="20739"/>
                </a:lnTo>
                <a:lnTo>
                  <a:pt x="0" y="40882"/>
                </a:lnTo>
                <a:lnTo>
                  <a:pt x="7910" y="51137"/>
                </a:lnTo>
                <a:lnTo>
                  <a:pt x="22449" y="54963"/>
                </a:lnTo>
                <a:lnTo>
                  <a:pt x="27466" y="54963"/>
                </a:lnTo>
                <a:lnTo>
                  <a:pt x="33562" y="53908"/>
                </a:lnTo>
                <a:lnTo>
                  <a:pt x="38261" y="51978"/>
                </a:lnTo>
                <a:lnTo>
                  <a:pt x="38261" y="49197"/>
                </a:lnTo>
                <a:lnTo>
                  <a:pt x="27898" y="49197"/>
                </a:lnTo>
                <a:lnTo>
                  <a:pt x="20397" y="49038"/>
                </a:lnTo>
                <a:lnTo>
                  <a:pt x="8941" y="42223"/>
                </a:lnTo>
                <a:lnTo>
                  <a:pt x="5038" y="28369"/>
                </a:lnTo>
                <a:lnTo>
                  <a:pt x="42312" y="28369"/>
                </a:lnTo>
                <a:lnTo>
                  <a:pt x="42169" y="22603"/>
                </a:lnTo>
                <a:lnTo>
                  <a:pt x="5038" y="22603"/>
                </a:lnTo>
                <a:lnTo>
                  <a:pt x="5038" y="13637"/>
                </a:lnTo>
                <a:lnTo>
                  <a:pt x="11134" y="3705"/>
                </a:lnTo>
                <a:lnTo>
                  <a:pt x="31567" y="3705"/>
                </a:lnTo>
                <a:lnTo>
                  <a:pt x="29092" y="1726"/>
                </a:lnTo>
                <a:lnTo>
                  <a:pt x="11748" y="0"/>
                </a:lnTo>
                <a:close/>
              </a:path>
              <a:path w="42545" h="55245">
                <a:moveTo>
                  <a:pt x="38261" y="45133"/>
                </a:moveTo>
                <a:lnTo>
                  <a:pt x="35048" y="47165"/>
                </a:lnTo>
                <a:lnTo>
                  <a:pt x="27898" y="49197"/>
                </a:lnTo>
                <a:lnTo>
                  <a:pt x="38261" y="49197"/>
                </a:lnTo>
                <a:lnTo>
                  <a:pt x="38261" y="45133"/>
                </a:lnTo>
                <a:close/>
              </a:path>
              <a:path w="42545" h="55245">
                <a:moveTo>
                  <a:pt x="31567" y="3705"/>
                </a:moveTo>
                <a:lnTo>
                  <a:pt x="31098" y="3705"/>
                </a:lnTo>
                <a:lnTo>
                  <a:pt x="34946" y="13103"/>
                </a:lnTo>
                <a:lnTo>
                  <a:pt x="34946" y="22603"/>
                </a:lnTo>
                <a:lnTo>
                  <a:pt x="42169" y="22603"/>
                </a:lnTo>
                <a:lnTo>
                  <a:pt x="42116" y="20739"/>
                </a:lnTo>
                <a:lnTo>
                  <a:pt x="38581" y="9313"/>
                </a:lnTo>
                <a:lnTo>
                  <a:pt x="31567" y="3705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67117" y="9255741"/>
            <a:ext cx="40640" cy="57150"/>
          </a:xfrm>
          <a:custGeom>
            <a:avLst/>
            <a:gdLst/>
            <a:ahLst/>
            <a:cxnLst/>
            <a:rect l="l" t="t" r="r" b="b"/>
            <a:pathLst>
              <a:path w="40640" h="57150">
                <a:moveTo>
                  <a:pt x="33421" y="0"/>
                </a:moveTo>
                <a:lnTo>
                  <a:pt x="25023" y="54"/>
                </a:lnTo>
                <a:lnTo>
                  <a:pt x="11832" y="4273"/>
                </a:lnTo>
                <a:lnTo>
                  <a:pt x="3134" y="14368"/>
                </a:lnTo>
                <a:lnTo>
                  <a:pt x="0" y="29133"/>
                </a:lnTo>
                <a:lnTo>
                  <a:pt x="3012" y="42994"/>
                </a:lnTo>
                <a:lnTo>
                  <a:pt x="11662" y="53115"/>
                </a:lnTo>
                <a:lnTo>
                  <a:pt x="26043" y="57035"/>
                </a:lnTo>
                <a:lnTo>
                  <a:pt x="31173" y="57035"/>
                </a:lnTo>
                <a:lnTo>
                  <a:pt x="35441" y="56718"/>
                </a:lnTo>
                <a:lnTo>
                  <a:pt x="40038" y="55105"/>
                </a:lnTo>
                <a:lnTo>
                  <a:pt x="39651" y="51269"/>
                </a:lnTo>
                <a:lnTo>
                  <a:pt x="31389" y="51269"/>
                </a:lnTo>
                <a:lnTo>
                  <a:pt x="17822" y="48763"/>
                </a:lnTo>
                <a:lnTo>
                  <a:pt x="10262" y="38916"/>
                </a:lnTo>
                <a:lnTo>
                  <a:pt x="7997" y="22095"/>
                </a:lnTo>
                <a:lnTo>
                  <a:pt x="14612" y="10260"/>
                </a:lnTo>
                <a:lnTo>
                  <a:pt x="27859" y="5765"/>
                </a:lnTo>
                <a:lnTo>
                  <a:pt x="39736" y="5765"/>
                </a:lnTo>
                <a:lnTo>
                  <a:pt x="40038" y="2133"/>
                </a:lnTo>
                <a:lnTo>
                  <a:pt x="38120" y="1498"/>
                </a:lnTo>
                <a:lnTo>
                  <a:pt x="33421" y="0"/>
                </a:lnTo>
                <a:close/>
              </a:path>
              <a:path w="40640" h="57150">
                <a:moveTo>
                  <a:pt x="39403" y="48806"/>
                </a:moveTo>
                <a:lnTo>
                  <a:pt x="35339" y="50304"/>
                </a:lnTo>
                <a:lnTo>
                  <a:pt x="31389" y="51269"/>
                </a:lnTo>
                <a:lnTo>
                  <a:pt x="39651" y="51269"/>
                </a:lnTo>
                <a:lnTo>
                  <a:pt x="39403" y="48806"/>
                </a:lnTo>
                <a:close/>
              </a:path>
              <a:path w="40640" h="57150">
                <a:moveTo>
                  <a:pt x="39736" y="5765"/>
                </a:moveTo>
                <a:lnTo>
                  <a:pt x="31491" y="5765"/>
                </a:lnTo>
                <a:lnTo>
                  <a:pt x="35872" y="6946"/>
                </a:lnTo>
                <a:lnTo>
                  <a:pt x="39505" y="8547"/>
                </a:lnTo>
                <a:lnTo>
                  <a:pt x="39736" y="5765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14419" y="9255752"/>
            <a:ext cx="51435" cy="57150"/>
          </a:xfrm>
          <a:custGeom>
            <a:avLst/>
            <a:gdLst/>
            <a:ahLst/>
            <a:cxnLst/>
            <a:rect l="l" t="t" r="r" b="b"/>
            <a:pathLst>
              <a:path w="51434" h="57150">
                <a:moveTo>
                  <a:pt x="25411" y="0"/>
                </a:moveTo>
                <a:lnTo>
                  <a:pt x="24981" y="2"/>
                </a:lnTo>
                <a:lnTo>
                  <a:pt x="10804" y="4231"/>
                </a:lnTo>
                <a:lnTo>
                  <a:pt x="2626" y="14713"/>
                </a:lnTo>
                <a:lnTo>
                  <a:pt x="0" y="28805"/>
                </a:lnTo>
                <a:lnTo>
                  <a:pt x="2754" y="42672"/>
                </a:lnTo>
                <a:lnTo>
                  <a:pt x="11138" y="52982"/>
                </a:lnTo>
                <a:lnTo>
                  <a:pt x="25653" y="57022"/>
                </a:lnTo>
                <a:lnTo>
                  <a:pt x="39937" y="52855"/>
                </a:lnTo>
                <a:lnTo>
                  <a:pt x="41198" y="51257"/>
                </a:lnTo>
                <a:lnTo>
                  <a:pt x="25411" y="51257"/>
                </a:lnTo>
                <a:lnTo>
                  <a:pt x="15666" y="47888"/>
                </a:lnTo>
                <a:lnTo>
                  <a:pt x="9916" y="37237"/>
                </a:lnTo>
                <a:lnTo>
                  <a:pt x="8923" y="18861"/>
                </a:lnTo>
                <a:lnTo>
                  <a:pt x="16684" y="9799"/>
                </a:lnTo>
                <a:lnTo>
                  <a:pt x="32602" y="7319"/>
                </a:lnTo>
                <a:lnTo>
                  <a:pt x="42408" y="7319"/>
                </a:lnTo>
                <a:lnTo>
                  <a:pt x="39809" y="4075"/>
                </a:lnTo>
                <a:lnTo>
                  <a:pt x="25411" y="0"/>
                </a:lnTo>
                <a:close/>
              </a:path>
              <a:path w="51434" h="57150">
                <a:moveTo>
                  <a:pt x="42408" y="7319"/>
                </a:moveTo>
                <a:lnTo>
                  <a:pt x="32602" y="7319"/>
                </a:lnTo>
                <a:lnTo>
                  <a:pt x="40627" y="16532"/>
                </a:lnTo>
                <a:lnTo>
                  <a:pt x="43162" y="33115"/>
                </a:lnTo>
                <a:lnTo>
                  <a:pt x="37625" y="46079"/>
                </a:lnTo>
                <a:lnTo>
                  <a:pt x="25411" y="51257"/>
                </a:lnTo>
                <a:lnTo>
                  <a:pt x="41198" y="51257"/>
                </a:lnTo>
                <a:lnTo>
                  <a:pt x="48177" y="42410"/>
                </a:lnTo>
                <a:lnTo>
                  <a:pt x="50824" y="28401"/>
                </a:lnTo>
                <a:lnTo>
                  <a:pt x="48129" y="14462"/>
                </a:lnTo>
                <a:lnTo>
                  <a:pt x="42408" y="7319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77527" y="9255743"/>
            <a:ext cx="43180" cy="55880"/>
          </a:xfrm>
          <a:custGeom>
            <a:avLst/>
            <a:gdLst/>
            <a:ahLst/>
            <a:cxnLst/>
            <a:rect l="l" t="t" r="r" b="b"/>
            <a:pathLst>
              <a:path w="43179" h="55879">
                <a:moveTo>
                  <a:pt x="6515" y="1282"/>
                </a:moveTo>
                <a:lnTo>
                  <a:pt x="0" y="1282"/>
                </a:lnTo>
                <a:lnTo>
                  <a:pt x="364" y="4981"/>
                </a:lnTo>
                <a:lnTo>
                  <a:pt x="431" y="55752"/>
                </a:lnTo>
                <a:lnTo>
                  <a:pt x="7150" y="55752"/>
                </a:lnTo>
                <a:lnTo>
                  <a:pt x="7150" y="25421"/>
                </a:lnTo>
                <a:lnTo>
                  <a:pt x="10672" y="12204"/>
                </a:lnTo>
                <a:lnTo>
                  <a:pt x="13037" y="10998"/>
                </a:lnTo>
                <a:lnTo>
                  <a:pt x="6515" y="10998"/>
                </a:lnTo>
                <a:lnTo>
                  <a:pt x="6515" y="1282"/>
                </a:lnTo>
                <a:close/>
              </a:path>
              <a:path w="43179" h="55879">
                <a:moveTo>
                  <a:pt x="38134" y="5765"/>
                </a:moveTo>
                <a:lnTo>
                  <a:pt x="32575" y="5765"/>
                </a:lnTo>
                <a:lnTo>
                  <a:pt x="36097" y="12204"/>
                </a:lnTo>
                <a:lnTo>
                  <a:pt x="36194" y="55752"/>
                </a:lnTo>
                <a:lnTo>
                  <a:pt x="42938" y="55752"/>
                </a:lnTo>
                <a:lnTo>
                  <a:pt x="42804" y="17693"/>
                </a:lnTo>
                <a:lnTo>
                  <a:pt x="38134" y="5765"/>
                </a:lnTo>
                <a:close/>
              </a:path>
              <a:path w="43179" h="55879">
                <a:moveTo>
                  <a:pt x="24358" y="0"/>
                </a:moveTo>
                <a:lnTo>
                  <a:pt x="13030" y="0"/>
                </a:lnTo>
                <a:lnTo>
                  <a:pt x="8978" y="6083"/>
                </a:lnTo>
                <a:lnTo>
                  <a:pt x="6730" y="10998"/>
                </a:lnTo>
                <a:lnTo>
                  <a:pt x="13037" y="10998"/>
                </a:lnTo>
                <a:lnTo>
                  <a:pt x="23291" y="5765"/>
                </a:lnTo>
                <a:lnTo>
                  <a:pt x="38134" y="5765"/>
                </a:lnTo>
                <a:lnTo>
                  <a:pt x="37826" y="4981"/>
                </a:lnTo>
                <a:lnTo>
                  <a:pt x="24358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6911" y="9255743"/>
            <a:ext cx="43180" cy="55880"/>
          </a:xfrm>
          <a:custGeom>
            <a:avLst/>
            <a:gdLst/>
            <a:ahLst/>
            <a:cxnLst/>
            <a:rect l="l" t="t" r="r" b="b"/>
            <a:pathLst>
              <a:path w="43179" h="55879">
                <a:moveTo>
                  <a:pt x="6515" y="1282"/>
                </a:moveTo>
                <a:lnTo>
                  <a:pt x="0" y="1282"/>
                </a:lnTo>
                <a:lnTo>
                  <a:pt x="364" y="4981"/>
                </a:lnTo>
                <a:lnTo>
                  <a:pt x="431" y="55752"/>
                </a:lnTo>
                <a:lnTo>
                  <a:pt x="7150" y="55752"/>
                </a:lnTo>
                <a:lnTo>
                  <a:pt x="7150" y="25421"/>
                </a:lnTo>
                <a:lnTo>
                  <a:pt x="10672" y="12204"/>
                </a:lnTo>
                <a:lnTo>
                  <a:pt x="13037" y="10998"/>
                </a:lnTo>
                <a:lnTo>
                  <a:pt x="6515" y="10998"/>
                </a:lnTo>
                <a:lnTo>
                  <a:pt x="6515" y="1282"/>
                </a:lnTo>
                <a:close/>
              </a:path>
              <a:path w="43179" h="55879">
                <a:moveTo>
                  <a:pt x="38134" y="5765"/>
                </a:moveTo>
                <a:lnTo>
                  <a:pt x="32575" y="5765"/>
                </a:lnTo>
                <a:lnTo>
                  <a:pt x="36097" y="12204"/>
                </a:lnTo>
                <a:lnTo>
                  <a:pt x="36194" y="55752"/>
                </a:lnTo>
                <a:lnTo>
                  <a:pt x="42938" y="55752"/>
                </a:lnTo>
                <a:lnTo>
                  <a:pt x="42804" y="17693"/>
                </a:lnTo>
                <a:lnTo>
                  <a:pt x="38134" y="5765"/>
                </a:lnTo>
                <a:close/>
              </a:path>
              <a:path w="43179" h="55879">
                <a:moveTo>
                  <a:pt x="24358" y="0"/>
                </a:moveTo>
                <a:lnTo>
                  <a:pt x="13030" y="0"/>
                </a:lnTo>
                <a:lnTo>
                  <a:pt x="8978" y="6083"/>
                </a:lnTo>
                <a:lnTo>
                  <a:pt x="6730" y="10998"/>
                </a:lnTo>
                <a:lnTo>
                  <a:pt x="13037" y="10998"/>
                </a:lnTo>
                <a:lnTo>
                  <a:pt x="23291" y="5765"/>
                </a:lnTo>
                <a:lnTo>
                  <a:pt x="38134" y="5765"/>
                </a:lnTo>
                <a:lnTo>
                  <a:pt x="37826" y="4981"/>
                </a:lnTo>
                <a:lnTo>
                  <a:pt x="24358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94987" y="9257810"/>
            <a:ext cx="42545" cy="55244"/>
          </a:xfrm>
          <a:custGeom>
            <a:avLst/>
            <a:gdLst/>
            <a:ahLst/>
            <a:cxnLst/>
            <a:rect l="l" t="t" r="r" b="b"/>
            <a:pathLst>
              <a:path w="42545" h="55245">
                <a:moveTo>
                  <a:pt x="11748" y="0"/>
                </a:moveTo>
                <a:lnTo>
                  <a:pt x="4492" y="7356"/>
                </a:lnTo>
                <a:lnTo>
                  <a:pt x="347" y="20739"/>
                </a:lnTo>
                <a:lnTo>
                  <a:pt x="0" y="40882"/>
                </a:lnTo>
                <a:lnTo>
                  <a:pt x="7910" y="51137"/>
                </a:lnTo>
                <a:lnTo>
                  <a:pt x="22449" y="54963"/>
                </a:lnTo>
                <a:lnTo>
                  <a:pt x="27466" y="54963"/>
                </a:lnTo>
                <a:lnTo>
                  <a:pt x="33562" y="53908"/>
                </a:lnTo>
                <a:lnTo>
                  <a:pt x="38261" y="51978"/>
                </a:lnTo>
                <a:lnTo>
                  <a:pt x="38261" y="49197"/>
                </a:lnTo>
                <a:lnTo>
                  <a:pt x="27898" y="49197"/>
                </a:lnTo>
                <a:lnTo>
                  <a:pt x="20397" y="49038"/>
                </a:lnTo>
                <a:lnTo>
                  <a:pt x="8941" y="42223"/>
                </a:lnTo>
                <a:lnTo>
                  <a:pt x="5038" y="28369"/>
                </a:lnTo>
                <a:lnTo>
                  <a:pt x="42312" y="28369"/>
                </a:lnTo>
                <a:lnTo>
                  <a:pt x="42169" y="22603"/>
                </a:lnTo>
                <a:lnTo>
                  <a:pt x="5038" y="22603"/>
                </a:lnTo>
                <a:lnTo>
                  <a:pt x="5038" y="13637"/>
                </a:lnTo>
                <a:lnTo>
                  <a:pt x="11134" y="3705"/>
                </a:lnTo>
                <a:lnTo>
                  <a:pt x="31567" y="3705"/>
                </a:lnTo>
                <a:lnTo>
                  <a:pt x="29092" y="1726"/>
                </a:lnTo>
                <a:lnTo>
                  <a:pt x="11748" y="0"/>
                </a:lnTo>
                <a:close/>
              </a:path>
              <a:path w="42545" h="55245">
                <a:moveTo>
                  <a:pt x="38261" y="45133"/>
                </a:moveTo>
                <a:lnTo>
                  <a:pt x="35048" y="47165"/>
                </a:lnTo>
                <a:lnTo>
                  <a:pt x="27898" y="49197"/>
                </a:lnTo>
                <a:lnTo>
                  <a:pt x="38261" y="49197"/>
                </a:lnTo>
                <a:lnTo>
                  <a:pt x="38261" y="45133"/>
                </a:lnTo>
                <a:close/>
              </a:path>
              <a:path w="42545" h="55245">
                <a:moveTo>
                  <a:pt x="31567" y="3705"/>
                </a:moveTo>
                <a:lnTo>
                  <a:pt x="31098" y="3705"/>
                </a:lnTo>
                <a:lnTo>
                  <a:pt x="34946" y="13103"/>
                </a:lnTo>
                <a:lnTo>
                  <a:pt x="34946" y="22603"/>
                </a:lnTo>
                <a:lnTo>
                  <a:pt x="42169" y="22603"/>
                </a:lnTo>
                <a:lnTo>
                  <a:pt x="42116" y="20739"/>
                </a:lnTo>
                <a:lnTo>
                  <a:pt x="38581" y="9313"/>
                </a:lnTo>
                <a:lnTo>
                  <a:pt x="31567" y="3705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46066" y="9255741"/>
            <a:ext cx="40640" cy="57150"/>
          </a:xfrm>
          <a:custGeom>
            <a:avLst/>
            <a:gdLst/>
            <a:ahLst/>
            <a:cxnLst/>
            <a:rect l="l" t="t" r="r" b="b"/>
            <a:pathLst>
              <a:path w="40640" h="57150">
                <a:moveTo>
                  <a:pt x="33421" y="0"/>
                </a:moveTo>
                <a:lnTo>
                  <a:pt x="25023" y="54"/>
                </a:lnTo>
                <a:lnTo>
                  <a:pt x="11832" y="4273"/>
                </a:lnTo>
                <a:lnTo>
                  <a:pt x="3134" y="14368"/>
                </a:lnTo>
                <a:lnTo>
                  <a:pt x="0" y="29133"/>
                </a:lnTo>
                <a:lnTo>
                  <a:pt x="3012" y="42994"/>
                </a:lnTo>
                <a:lnTo>
                  <a:pt x="11662" y="53115"/>
                </a:lnTo>
                <a:lnTo>
                  <a:pt x="26043" y="57035"/>
                </a:lnTo>
                <a:lnTo>
                  <a:pt x="31173" y="57035"/>
                </a:lnTo>
                <a:lnTo>
                  <a:pt x="35453" y="56718"/>
                </a:lnTo>
                <a:lnTo>
                  <a:pt x="40038" y="55105"/>
                </a:lnTo>
                <a:lnTo>
                  <a:pt x="39651" y="51269"/>
                </a:lnTo>
                <a:lnTo>
                  <a:pt x="31402" y="51269"/>
                </a:lnTo>
                <a:lnTo>
                  <a:pt x="17822" y="48766"/>
                </a:lnTo>
                <a:lnTo>
                  <a:pt x="10262" y="38919"/>
                </a:lnTo>
                <a:lnTo>
                  <a:pt x="7997" y="22095"/>
                </a:lnTo>
                <a:lnTo>
                  <a:pt x="14612" y="10260"/>
                </a:lnTo>
                <a:lnTo>
                  <a:pt x="27859" y="5765"/>
                </a:lnTo>
                <a:lnTo>
                  <a:pt x="39736" y="5765"/>
                </a:lnTo>
                <a:lnTo>
                  <a:pt x="40038" y="2133"/>
                </a:lnTo>
                <a:lnTo>
                  <a:pt x="38120" y="1498"/>
                </a:lnTo>
                <a:lnTo>
                  <a:pt x="33421" y="0"/>
                </a:lnTo>
                <a:close/>
              </a:path>
              <a:path w="40640" h="57150">
                <a:moveTo>
                  <a:pt x="39403" y="48806"/>
                </a:moveTo>
                <a:lnTo>
                  <a:pt x="35339" y="50304"/>
                </a:lnTo>
                <a:lnTo>
                  <a:pt x="31402" y="51269"/>
                </a:lnTo>
                <a:lnTo>
                  <a:pt x="39651" y="51269"/>
                </a:lnTo>
                <a:lnTo>
                  <a:pt x="39403" y="48806"/>
                </a:lnTo>
                <a:close/>
              </a:path>
              <a:path w="40640" h="57150">
                <a:moveTo>
                  <a:pt x="39736" y="5765"/>
                </a:moveTo>
                <a:lnTo>
                  <a:pt x="31491" y="5765"/>
                </a:lnTo>
                <a:lnTo>
                  <a:pt x="35885" y="6946"/>
                </a:lnTo>
                <a:lnTo>
                  <a:pt x="39505" y="8547"/>
                </a:lnTo>
                <a:lnTo>
                  <a:pt x="39736" y="5765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91229" y="9241541"/>
            <a:ext cx="31750" cy="71755"/>
          </a:xfrm>
          <a:custGeom>
            <a:avLst/>
            <a:gdLst/>
            <a:ahLst/>
            <a:cxnLst/>
            <a:rect l="l" t="t" r="r" b="b"/>
            <a:pathLst>
              <a:path w="31750" h="71754">
                <a:moveTo>
                  <a:pt x="17399" y="21247"/>
                </a:moveTo>
                <a:lnTo>
                  <a:pt x="10680" y="21247"/>
                </a:lnTo>
                <a:lnTo>
                  <a:pt x="10742" y="64185"/>
                </a:lnTo>
                <a:lnTo>
                  <a:pt x="11112" y="71234"/>
                </a:lnTo>
                <a:lnTo>
                  <a:pt x="26377" y="71234"/>
                </a:lnTo>
                <a:lnTo>
                  <a:pt x="29692" y="70370"/>
                </a:lnTo>
                <a:lnTo>
                  <a:pt x="31292" y="69735"/>
                </a:lnTo>
                <a:lnTo>
                  <a:pt x="30970" y="65468"/>
                </a:lnTo>
                <a:lnTo>
                  <a:pt x="19227" y="65468"/>
                </a:lnTo>
                <a:lnTo>
                  <a:pt x="17399" y="61417"/>
                </a:lnTo>
                <a:lnTo>
                  <a:pt x="17399" y="21247"/>
                </a:lnTo>
                <a:close/>
              </a:path>
              <a:path w="31750" h="71754">
                <a:moveTo>
                  <a:pt x="30873" y="64185"/>
                </a:moveTo>
                <a:lnTo>
                  <a:pt x="28943" y="64922"/>
                </a:lnTo>
                <a:lnTo>
                  <a:pt x="27228" y="65468"/>
                </a:lnTo>
                <a:lnTo>
                  <a:pt x="30970" y="65468"/>
                </a:lnTo>
                <a:lnTo>
                  <a:pt x="30873" y="64185"/>
                </a:lnTo>
                <a:close/>
              </a:path>
              <a:path w="31750" h="71754">
                <a:moveTo>
                  <a:pt x="29794" y="15494"/>
                </a:moveTo>
                <a:lnTo>
                  <a:pt x="0" y="15494"/>
                </a:lnTo>
                <a:lnTo>
                  <a:pt x="0" y="21247"/>
                </a:lnTo>
                <a:lnTo>
                  <a:pt x="29794" y="21247"/>
                </a:lnTo>
                <a:lnTo>
                  <a:pt x="29794" y="15494"/>
                </a:lnTo>
                <a:close/>
              </a:path>
              <a:path w="31750" h="71754">
                <a:moveTo>
                  <a:pt x="17399" y="0"/>
                </a:moveTo>
                <a:lnTo>
                  <a:pt x="10680" y="2349"/>
                </a:lnTo>
                <a:lnTo>
                  <a:pt x="10680" y="15494"/>
                </a:lnTo>
                <a:lnTo>
                  <a:pt x="17399" y="15494"/>
                </a:lnTo>
                <a:lnTo>
                  <a:pt x="17399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36460" y="9233534"/>
            <a:ext cx="0" cy="78105"/>
          </a:xfrm>
          <a:custGeom>
            <a:avLst/>
            <a:gdLst/>
            <a:ahLst/>
            <a:cxnLst/>
            <a:rect l="l" t="t" r="r" b="b"/>
            <a:pathLst>
              <a:path h="78104">
                <a:moveTo>
                  <a:pt x="0" y="0"/>
                </a:moveTo>
                <a:lnTo>
                  <a:pt x="0" y="77965"/>
                </a:lnTo>
              </a:path>
            </a:pathLst>
          </a:custGeom>
          <a:ln w="7988">
            <a:solidFill>
              <a:srgbClr val="F1A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52644" y="9255752"/>
            <a:ext cx="51435" cy="57150"/>
          </a:xfrm>
          <a:custGeom>
            <a:avLst/>
            <a:gdLst/>
            <a:ahLst/>
            <a:cxnLst/>
            <a:rect l="l" t="t" r="r" b="b"/>
            <a:pathLst>
              <a:path w="51434" h="57150">
                <a:moveTo>
                  <a:pt x="25411" y="0"/>
                </a:moveTo>
                <a:lnTo>
                  <a:pt x="24981" y="2"/>
                </a:lnTo>
                <a:lnTo>
                  <a:pt x="10804" y="4231"/>
                </a:lnTo>
                <a:lnTo>
                  <a:pt x="2626" y="14713"/>
                </a:lnTo>
                <a:lnTo>
                  <a:pt x="0" y="28805"/>
                </a:lnTo>
                <a:lnTo>
                  <a:pt x="2754" y="42672"/>
                </a:lnTo>
                <a:lnTo>
                  <a:pt x="11138" y="52982"/>
                </a:lnTo>
                <a:lnTo>
                  <a:pt x="25653" y="57022"/>
                </a:lnTo>
                <a:lnTo>
                  <a:pt x="39937" y="52855"/>
                </a:lnTo>
                <a:lnTo>
                  <a:pt x="41198" y="51257"/>
                </a:lnTo>
                <a:lnTo>
                  <a:pt x="25411" y="51257"/>
                </a:lnTo>
                <a:lnTo>
                  <a:pt x="15666" y="47888"/>
                </a:lnTo>
                <a:lnTo>
                  <a:pt x="9916" y="37237"/>
                </a:lnTo>
                <a:lnTo>
                  <a:pt x="8923" y="18861"/>
                </a:lnTo>
                <a:lnTo>
                  <a:pt x="16684" y="9799"/>
                </a:lnTo>
                <a:lnTo>
                  <a:pt x="32602" y="7319"/>
                </a:lnTo>
                <a:lnTo>
                  <a:pt x="42408" y="7319"/>
                </a:lnTo>
                <a:lnTo>
                  <a:pt x="39809" y="4075"/>
                </a:lnTo>
                <a:lnTo>
                  <a:pt x="25411" y="0"/>
                </a:lnTo>
                <a:close/>
              </a:path>
              <a:path w="51434" h="57150">
                <a:moveTo>
                  <a:pt x="42408" y="7319"/>
                </a:moveTo>
                <a:lnTo>
                  <a:pt x="32602" y="7319"/>
                </a:lnTo>
                <a:lnTo>
                  <a:pt x="40627" y="16532"/>
                </a:lnTo>
                <a:lnTo>
                  <a:pt x="43162" y="33115"/>
                </a:lnTo>
                <a:lnTo>
                  <a:pt x="37625" y="46079"/>
                </a:lnTo>
                <a:lnTo>
                  <a:pt x="25411" y="51257"/>
                </a:lnTo>
                <a:lnTo>
                  <a:pt x="41198" y="51257"/>
                </a:lnTo>
                <a:lnTo>
                  <a:pt x="48177" y="42410"/>
                </a:lnTo>
                <a:lnTo>
                  <a:pt x="50824" y="28401"/>
                </a:lnTo>
                <a:lnTo>
                  <a:pt x="48129" y="14462"/>
                </a:lnTo>
                <a:lnTo>
                  <a:pt x="42408" y="7319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15756" y="9255743"/>
            <a:ext cx="43180" cy="55880"/>
          </a:xfrm>
          <a:custGeom>
            <a:avLst/>
            <a:gdLst/>
            <a:ahLst/>
            <a:cxnLst/>
            <a:rect l="l" t="t" r="r" b="b"/>
            <a:pathLst>
              <a:path w="43179" h="55879">
                <a:moveTo>
                  <a:pt x="6515" y="1282"/>
                </a:moveTo>
                <a:lnTo>
                  <a:pt x="0" y="1282"/>
                </a:lnTo>
                <a:lnTo>
                  <a:pt x="364" y="4981"/>
                </a:lnTo>
                <a:lnTo>
                  <a:pt x="431" y="55752"/>
                </a:lnTo>
                <a:lnTo>
                  <a:pt x="7150" y="55752"/>
                </a:lnTo>
                <a:lnTo>
                  <a:pt x="7150" y="25421"/>
                </a:lnTo>
                <a:lnTo>
                  <a:pt x="10672" y="12204"/>
                </a:lnTo>
                <a:lnTo>
                  <a:pt x="13037" y="10998"/>
                </a:lnTo>
                <a:lnTo>
                  <a:pt x="6515" y="10998"/>
                </a:lnTo>
                <a:lnTo>
                  <a:pt x="6515" y="1282"/>
                </a:lnTo>
                <a:close/>
              </a:path>
              <a:path w="43179" h="55879">
                <a:moveTo>
                  <a:pt x="38134" y="5765"/>
                </a:moveTo>
                <a:lnTo>
                  <a:pt x="32575" y="5765"/>
                </a:lnTo>
                <a:lnTo>
                  <a:pt x="36097" y="12204"/>
                </a:lnTo>
                <a:lnTo>
                  <a:pt x="36194" y="55752"/>
                </a:lnTo>
                <a:lnTo>
                  <a:pt x="42938" y="55752"/>
                </a:lnTo>
                <a:lnTo>
                  <a:pt x="42804" y="17693"/>
                </a:lnTo>
                <a:lnTo>
                  <a:pt x="38134" y="5765"/>
                </a:lnTo>
                <a:close/>
              </a:path>
              <a:path w="43179" h="55879">
                <a:moveTo>
                  <a:pt x="24358" y="0"/>
                </a:moveTo>
                <a:lnTo>
                  <a:pt x="13030" y="0"/>
                </a:lnTo>
                <a:lnTo>
                  <a:pt x="8978" y="6083"/>
                </a:lnTo>
                <a:lnTo>
                  <a:pt x="6730" y="10998"/>
                </a:lnTo>
                <a:lnTo>
                  <a:pt x="13037" y="10998"/>
                </a:lnTo>
                <a:lnTo>
                  <a:pt x="23291" y="5765"/>
                </a:lnTo>
                <a:lnTo>
                  <a:pt x="38134" y="5765"/>
                </a:lnTo>
                <a:lnTo>
                  <a:pt x="37826" y="4981"/>
                </a:lnTo>
                <a:lnTo>
                  <a:pt x="24358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98954" y="9241541"/>
            <a:ext cx="31750" cy="71755"/>
          </a:xfrm>
          <a:custGeom>
            <a:avLst/>
            <a:gdLst/>
            <a:ahLst/>
            <a:cxnLst/>
            <a:rect l="l" t="t" r="r" b="b"/>
            <a:pathLst>
              <a:path w="31750" h="71754">
                <a:moveTo>
                  <a:pt x="17399" y="21247"/>
                </a:moveTo>
                <a:lnTo>
                  <a:pt x="10680" y="21247"/>
                </a:lnTo>
                <a:lnTo>
                  <a:pt x="10742" y="64185"/>
                </a:lnTo>
                <a:lnTo>
                  <a:pt x="11112" y="71234"/>
                </a:lnTo>
                <a:lnTo>
                  <a:pt x="26377" y="71234"/>
                </a:lnTo>
                <a:lnTo>
                  <a:pt x="29692" y="70370"/>
                </a:lnTo>
                <a:lnTo>
                  <a:pt x="31292" y="69735"/>
                </a:lnTo>
                <a:lnTo>
                  <a:pt x="30970" y="65468"/>
                </a:lnTo>
                <a:lnTo>
                  <a:pt x="19227" y="65468"/>
                </a:lnTo>
                <a:lnTo>
                  <a:pt x="17399" y="61417"/>
                </a:lnTo>
                <a:lnTo>
                  <a:pt x="17399" y="21247"/>
                </a:lnTo>
                <a:close/>
              </a:path>
              <a:path w="31750" h="71754">
                <a:moveTo>
                  <a:pt x="30873" y="64185"/>
                </a:moveTo>
                <a:lnTo>
                  <a:pt x="28943" y="64922"/>
                </a:lnTo>
                <a:lnTo>
                  <a:pt x="27228" y="65468"/>
                </a:lnTo>
                <a:lnTo>
                  <a:pt x="30970" y="65468"/>
                </a:lnTo>
                <a:lnTo>
                  <a:pt x="30873" y="64185"/>
                </a:lnTo>
                <a:close/>
              </a:path>
              <a:path w="31750" h="71754">
                <a:moveTo>
                  <a:pt x="29794" y="15494"/>
                </a:moveTo>
                <a:lnTo>
                  <a:pt x="0" y="15494"/>
                </a:lnTo>
                <a:lnTo>
                  <a:pt x="0" y="21247"/>
                </a:lnTo>
                <a:lnTo>
                  <a:pt x="29794" y="21247"/>
                </a:lnTo>
                <a:lnTo>
                  <a:pt x="29794" y="15494"/>
                </a:lnTo>
                <a:close/>
              </a:path>
              <a:path w="31750" h="71754">
                <a:moveTo>
                  <a:pt x="17399" y="0"/>
                </a:moveTo>
                <a:lnTo>
                  <a:pt x="10680" y="2349"/>
                </a:lnTo>
                <a:lnTo>
                  <a:pt x="10680" y="15494"/>
                </a:lnTo>
                <a:lnTo>
                  <a:pt x="17399" y="15494"/>
                </a:lnTo>
                <a:lnTo>
                  <a:pt x="17399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36649" y="9255752"/>
            <a:ext cx="51435" cy="57150"/>
          </a:xfrm>
          <a:custGeom>
            <a:avLst/>
            <a:gdLst/>
            <a:ahLst/>
            <a:cxnLst/>
            <a:rect l="l" t="t" r="r" b="b"/>
            <a:pathLst>
              <a:path w="51434" h="57150">
                <a:moveTo>
                  <a:pt x="25424" y="0"/>
                </a:moveTo>
                <a:lnTo>
                  <a:pt x="24972" y="3"/>
                </a:lnTo>
                <a:lnTo>
                  <a:pt x="10804" y="4238"/>
                </a:lnTo>
                <a:lnTo>
                  <a:pt x="2627" y="14721"/>
                </a:lnTo>
                <a:lnTo>
                  <a:pt x="0" y="28815"/>
                </a:lnTo>
                <a:lnTo>
                  <a:pt x="2760" y="42677"/>
                </a:lnTo>
                <a:lnTo>
                  <a:pt x="11150" y="52984"/>
                </a:lnTo>
                <a:lnTo>
                  <a:pt x="25665" y="57022"/>
                </a:lnTo>
                <a:lnTo>
                  <a:pt x="39950" y="52855"/>
                </a:lnTo>
                <a:lnTo>
                  <a:pt x="41211" y="51257"/>
                </a:lnTo>
                <a:lnTo>
                  <a:pt x="25424" y="51257"/>
                </a:lnTo>
                <a:lnTo>
                  <a:pt x="15674" y="47888"/>
                </a:lnTo>
                <a:lnTo>
                  <a:pt x="9925" y="37237"/>
                </a:lnTo>
                <a:lnTo>
                  <a:pt x="8934" y="18861"/>
                </a:lnTo>
                <a:lnTo>
                  <a:pt x="16691" y="9799"/>
                </a:lnTo>
                <a:lnTo>
                  <a:pt x="32615" y="7319"/>
                </a:lnTo>
                <a:lnTo>
                  <a:pt x="42420" y="7319"/>
                </a:lnTo>
                <a:lnTo>
                  <a:pt x="39822" y="4075"/>
                </a:lnTo>
                <a:lnTo>
                  <a:pt x="25424" y="0"/>
                </a:lnTo>
                <a:close/>
              </a:path>
              <a:path w="51434" h="57150">
                <a:moveTo>
                  <a:pt x="42420" y="7319"/>
                </a:moveTo>
                <a:lnTo>
                  <a:pt x="32615" y="7319"/>
                </a:lnTo>
                <a:lnTo>
                  <a:pt x="40640" y="16532"/>
                </a:lnTo>
                <a:lnTo>
                  <a:pt x="43174" y="33115"/>
                </a:lnTo>
                <a:lnTo>
                  <a:pt x="37637" y="46079"/>
                </a:lnTo>
                <a:lnTo>
                  <a:pt x="25424" y="51257"/>
                </a:lnTo>
                <a:lnTo>
                  <a:pt x="41211" y="51257"/>
                </a:lnTo>
                <a:lnTo>
                  <a:pt x="48190" y="42410"/>
                </a:lnTo>
                <a:lnTo>
                  <a:pt x="50836" y="28401"/>
                </a:lnTo>
                <a:lnTo>
                  <a:pt x="48141" y="14462"/>
                </a:lnTo>
                <a:lnTo>
                  <a:pt x="42420" y="7319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25725" y="9255753"/>
            <a:ext cx="42545" cy="57150"/>
          </a:xfrm>
          <a:custGeom>
            <a:avLst/>
            <a:gdLst/>
            <a:ahLst/>
            <a:cxnLst/>
            <a:rect l="l" t="t" r="r" b="b"/>
            <a:pathLst>
              <a:path w="42545" h="57150">
                <a:moveTo>
                  <a:pt x="36902" y="5765"/>
                </a:moveTo>
                <a:lnTo>
                  <a:pt x="31508" y="5765"/>
                </a:lnTo>
                <a:lnTo>
                  <a:pt x="34810" y="10452"/>
                </a:lnTo>
                <a:lnTo>
                  <a:pt x="34810" y="22529"/>
                </a:lnTo>
                <a:lnTo>
                  <a:pt x="32984" y="22530"/>
                </a:lnTo>
                <a:lnTo>
                  <a:pt x="18185" y="23491"/>
                </a:lnTo>
                <a:lnTo>
                  <a:pt x="5427" y="28682"/>
                </a:lnTo>
                <a:lnTo>
                  <a:pt x="0" y="41643"/>
                </a:lnTo>
                <a:lnTo>
                  <a:pt x="98" y="46977"/>
                </a:lnTo>
                <a:lnTo>
                  <a:pt x="2463" y="57023"/>
                </a:lnTo>
                <a:lnTo>
                  <a:pt x="24676" y="57023"/>
                </a:lnTo>
                <a:lnTo>
                  <a:pt x="32245" y="53492"/>
                </a:lnTo>
                <a:lnTo>
                  <a:pt x="33273" y="51257"/>
                </a:lnTo>
                <a:lnTo>
                  <a:pt x="12484" y="51257"/>
                </a:lnTo>
                <a:lnTo>
                  <a:pt x="7365" y="48590"/>
                </a:lnTo>
                <a:lnTo>
                  <a:pt x="7894" y="37711"/>
                </a:lnTo>
                <a:lnTo>
                  <a:pt x="17524" y="29819"/>
                </a:lnTo>
                <a:lnTo>
                  <a:pt x="32892" y="28295"/>
                </a:lnTo>
                <a:lnTo>
                  <a:pt x="41463" y="28295"/>
                </a:lnTo>
                <a:lnTo>
                  <a:pt x="41406" y="16686"/>
                </a:lnTo>
                <a:lnTo>
                  <a:pt x="36902" y="5765"/>
                </a:lnTo>
                <a:close/>
              </a:path>
              <a:path w="42545" h="57150">
                <a:moveTo>
                  <a:pt x="41541" y="46977"/>
                </a:moveTo>
                <a:lnTo>
                  <a:pt x="35445" y="46977"/>
                </a:lnTo>
                <a:lnTo>
                  <a:pt x="35445" y="55740"/>
                </a:lnTo>
                <a:lnTo>
                  <a:pt x="42075" y="55740"/>
                </a:lnTo>
                <a:lnTo>
                  <a:pt x="41541" y="52006"/>
                </a:lnTo>
                <a:lnTo>
                  <a:pt x="41541" y="46977"/>
                </a:lnTo>
                <a:close/>
              </a:path>
              <a:path w="42545" h="57150">
                <a:moveTo>
                  <a:pt x="41463" y="28295"/>
                </a:moveTo>
                <a:lnTo>
                  <a:pt x="34810" y="28295"/>
                </a:lnTo>
                <a:lnTo>
                  <a:pt x="34810" y="31617"/>
                </a:lnTo>
                <a:lnTo>
                  <a:pt x="32668" y="43646"/>
                </a:lnTo>
                <a:lnTo>
                  <a:pt x="18681" y="51257"/>
                </a:lnTo>
                <a:lnTo>
                  <a:pt x="33273" y="51257"/>
                </a:lnTo>
                <a:lnTo>
                  <a:pt x="35242" y="46977"/>
                </a:lnTo>
                <a:lnTo>
                  <a:pt x="41541" y="46977"/>
                </a:lnTo>
                <a:lnTo>
                  <a:pt x="41463" y="28295"/>
                </a:lnTo>
                <a:close/>
              </a:path>
              <a:path w="42545" h="57150">
                <a:moveTo>
                  <a:pt x="22415" y="0"/>
                </a:moveTo>
                <a:lnTo>
                  <a:pt x="17614" y="0"/>
                </a:lnTo>
                <a:lnTo>
                  <a:pt x="10566" y="1701"/>
                </a:lnTo>
                <a:lnTo>
                  <a:pt x="6400" y="3733"/>
                </a:lnTo>
                <a:lnTo>
                  <a:pt x="6400" y="10248"/>
                </a:lnTo>
                <a:lnTo>
                  <a:pt x="11417" y="7035"/>
                </a:lnTo>
                <a:lnTo>
                  <a:pt x="16763" y="5765"/>
                </a:lnTo>
                <a:lnTo>
                  <a:pt x="36902" y="5765"/>
                </a:lnTo>
                <a:lnTo>
                  <a:pt x="36165" y="3979"/>
                </a:lnTo>
                <a:lnTo>
                  <a:pt x="22415" y="0"/>
                </a:lnTo>
                <a:close/>
              </a:path>
            </a:pathLst>
          </a:custGeom>
          <a:solidFill>
            <a:srgbClr val="F1A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86649" y="9231401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0"/>
                </a:moveTo>
                <a:lnTo>
                  <a:pt x="0" y="80098"/>
                </a:lnTo>
              </a:path>
            </a:pathLst>
          </a:custGeom>
          <a:ln w="7988">
            <a:solidFill>
              <a:srgbClr val="F1A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610360" y="9231401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0"/>
                </a:moveTo>
                <a:lnTo>
                  <a:pt x="0" y="80098"/>
                </a:lnTo>
              </a:path>
            </a:pathLst>
          </a:custGeom>
          <a:ln w="7988">
            <a:solidFill>
              <a:srgbClr val="F1A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20067" y="8511749"/>
            <a:ext cx="3200399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089910" cy="360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571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Prior 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uth Decision</a:t>
            </a:r>
            <a:endParaRPr sz="2800">
              <a:latin typeface="Arial"/>
              <a:cs typeface="Arial"/>
            </a:endParaRPr>
          </a:p>
          <a:p>
            <a:pPr marL="150495" marR="19812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an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can be gi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en and the eRx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eleased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</a:t>
            </a:r>
            <a:endParaRPr sz="1400">
              <a:latin typeface="Arial"/>
              <a:cs typeface="Arial"/>
            </a:endParaRPr>
          </a:p>
          <a:p>
            <a:pPr marL="150495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pending queue and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cannot be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ely it will go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a </a:t>
            </a:r>
            <a:r>
              <a:rPr sz="1400" spc="-35" dirty="0">
                <a:latin typeface="Arial"/>
                <a:cs typeface="Arial"/>
              </a:rPr>
              <a:t>re</a:t>
            </a:r>
            <a:r>
              <a:rPr sz="1400" dirty="0">
                <a:latin typeface="Arial"/>
                <a:cs typeface="Arial"/>
              </a:rPr>
              <a:t>vi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s.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will be notified 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5115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48057" y="558800"/>
            <a:ext cx="6404610" cy="0"/>
          </a:xfrm>
          <a:custGeom>
            <a:avLst/>
            <a:gdLst/>
            <a:ahLst/>
            <a:cxnLst/>
            <a:rect l="l" t="t" r="r" b="b"/>
            <a:pathLst>
              <a:path w="6404609">
                <a:moveTo>
                  <a:pt x="0" y="0"/>
                </a:moveTo>
                <a:lnTo>
                  <a:pt x="6404063" y="0"/>
                </a:lnTo>
              </a:path>
            </a:pathLst>
          </a:custGeom>
          <a:ln w="25400">
            <a:solidFill>
              <a:srgbClr val="00B9A7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0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3300" y="2249645"/>
            <a:ext cx="3118485" cy="4535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34719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5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escription Submit</a:t>
            </a:r>
            <a:r>
              <a:rPr sz="2800" spc="-4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 and eRx is submit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EMR is upd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eflect the n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3716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Judy is able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go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y af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her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appointment, pick up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and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tart her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 plan.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3429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Judy uses mail 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der she can le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offi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kn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will arri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her door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ep in 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d</a:t>
            </a:r>
            <a:r>
              <a:rPr sz="1400" spc="-25" dirty="0">
                <a:latin typeface="Arial"/>
                <a:cs typeface="Arial"/>
              </a:rPr>
              <a:t>ay</a:t>
            </a:r>
            <a:r>
              <a:rPr sz="1400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5115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052171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6" name="object 26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25400">
            <a:solidFill>
              <a:srgbClr val="00B9A7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4800724" y="4076700"/>
            <a:ext cx="6654800" cy="2006600"/>
          </a:xfrm>
          <a:custGeom>
            <a:avLst/>
            <a:gdLst/>
            <a:ahLst/>
            <a:cxnLst/>
            <a:rect l="l" t="t" r="r" b="b"/>
            <a:pathLst>
              <a:path w="6654800" h="20066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1954290"/>
                </a:lnTo>
                <a:lnTo>
                  <a:pt x="873" y="1972579"/>
                </a:lnTo>
                <a:lnTo>
                  <a:pt x="26816" y="2004685"/>
                </a:lnTo>
                <a:lnTo>
                  <a:pt x="63734" y="2006585"/>
                </a:lnTo>
                <a:lnTo>
                  <a:pt x="6602365" y="2006475"/>
                </a:lnTo>
                <a:lnTo>
                  <a:pt x="6643420" y="1998617"/>
                </a:lnTo>
                <a:lnTo>
                  <a:pt x="6654661" y="1942740"/>
                </a:lnTo>
                <a:lnTo>
                  <a:pt x="6654550" y="52309"/>
                </a:lnTo>
                <a:lnTo>
                  <a:pt x="6646692" y="11254"/>
                </a:lnTo>
                <a:lnTo>
                  <a:pt x="65908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006254" y="4900429"/>
            <a:ext cx="224409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RxLink Full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857" y="2514600"/>
            <a:ext cx="14050274" cy="6166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008630" cy="174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414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55" dirty="0">
                <a:latin typeface="Arial"/>
                <a:cs typeface="Arial"/>
              </a:rPr>
              <a:t>r</a:t>
            </a:r>
            <a:r>
              <a:rPr sz="2800" spc="-6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vider Dashboa</a:t>
            </a:r>
            <a:r>
              <a:rPr sz="2800" spc="-4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spcBef>
                <a:spcPts val="1520"/>
              </a:spcBef>
            </a:pPr>
            <a:r>
              <a:rPr sz="1400" dirty="0">
                <a:latin typeface="Arial"/>
                <a:cs typeface="Arial"/>
              </a:rPr>
              <a:t>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vider dashboa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eeds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vi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eligibility and claim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66400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85680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10706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86322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29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1492250"/>
          </a:xfrm>
          <a:custGeom>
            <a:avLst/>
            <a:gdLst/>
            <a:ahLst/>
            <a:cxnLst/>
            <a:rect l="l" t="t" r="r" b="b"/>
            <a:pathLst>
              <a:path w="11417300" h="1492250">
                <a:moveTo>
                  <a:pt x="0" y="1492250"/>
                </a:moveTo>
                <a:lnTo>
                  <a:pt x="11417300" y="1492250"/>
                </a:lnTo>
                <a:lnTo>
                  <a:pt x="11417300" y="0"/>
                </a:lnTo>
                <a:lnTo>
                  <a:pt x="0" y="0"/>
                </a:lnTo>
                <a:lnTo>
                  <a:pt x="0" y="1492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2983865" cy="17769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eligibilityLink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spcBef>
                <a:spcPts val="1520"/>
              </a:spcBef>
            </a:pPr>
            <a:r>
              <a:rPr sz="1400" spc="-3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sea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ching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Judy 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ullman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eligibility til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clicks the RxLink link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vi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cur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ent medic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tions, Rx claim hi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, or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escribe a n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medic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29" name="object 29"/>
          <p:cNvSpPr/>
          <p:nvPr/>
        </p:nvSpPr>
        <p:spPr>
          <a:xfrm>
            <a:off x="5346700" y="558800"/>
            <a:ext cx="1401445" cy="0"/>
          </a:xfrm>
          <a:custGeom>
            <a:avLst/>
            <a:gdLst/>
            <a:ahLst/>
            <a:cxnLst/>
            <a:rect l="l" t="t" r="r" b="b"/>
            <a:pathLst>
              <a:path w="1401445">
                <a:moveTo>
                  <a:pt x="0" y="0"/>
                </a:moveTo>
                <a:lnTo>
                  <a:pt x="1400924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1350" y="3746500"/>
            <a:ext cx="11417300" cy="5778500"/>
          </a:xfrm>
          <a:custGeom>
            <a:avLst/>
            <a:gdLst/>
            <a:ahLst/>
            <a:cxnLst/>
            <a:rect l="l" t="t" r="r" b="b"/>
            <a:pathLst>
              <a:path w="11417300" h="5778500">
                <a:moveTo>
                  <a:pt x="0" y="5778500"/>
                </a:moveTo>
                <a:lnTo>
                  <a:pt x="11417300" y="5778500"/>
                </a:lnTo>
                <a:lnTo>
                  <a:pt x="11417300" y="0"/>
                </a:lnTo>
                <a:lnTo>
                  <a:pt x="0" y="0"/>
                </a:lnTo>
                <a:lnTo>
                  <a:pt x="0" y="5778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350" y="3746500"/>
            <a:ext cx="11417299" cy="57785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3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3298" y="2249645"/>
            <a:ext cx="3174365" cy="3833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6705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RxLink </a:t>
            </a: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 Chart</a:t>
            </a:r>
            <a:endParaRPr sz="2800">
              <a:latin typeface="Arial"/>
              <a:cs typeface="Arial"/>
            </a:endParaRPr>
          </a:p>
          <a:p>
            <a:pPr marL="150495" marR="23749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Quic</a:t>
            </a:r>
            <a:r>
              <a:rPr sz="1400" spc="-30" dirty="0">
                <a:latin typeface="Arial"/>
                <a:cs typeface="Arial"/>
              </a:rPr>
              <a:t>k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onnecting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eligibilityLink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RxLink brings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chart whe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50495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basic medical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tion, cur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ent medic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tions, Rx claim hi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ory and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hi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ory can be vi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spc="-3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30543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can also add a n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ent chole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ol diagnosis.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46700" y="558800"/>
            <a:ext cx="2802255" cy="0"/>
          </a:xfrm>
          <a:custGeom>
            <a:avLst/>
            <a:gdLst/>
            <a:ahLst/>
            <a:cxnLst/>
            <a:rect l="l" t="t" r="r" b="b"/>
            <a:pathLst>
              <a:path w="2802254">
                <a:moveTo>
                  <a:pt x="0" y="0"/>
                </a:moveTo>
                <a:lnTo>
                  <a:pt x="2801835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2731" y="2135632"/>
            <a:ext cx="11654155" cy="7507605"/>
          </a:xfrm>
          <a:custGeom>
            <a:avLst/>
            <a:gdLst/>
            <a:ahLst/>
            <a:cxnLst/>
            <a:rect l="l" t="t" r="r" b="b"/>
            <a:pathLst>
              <a:path w="11654155" h="7507605">
                <a:moveTo>
                  <a:pt x="0" y="0"/>
                </a:moveTo>
                <a:lnTo>
                  <a:pt x="11654028" y="0"/>
                </a:lnTo>
                <a:lnTo>
                  <a:pt x="11654028" y="7507224"/>
                </a:lnTo>
                <a:lnTo>
                  <a:pt x="0" y="75072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1350" y="3616959"/>
            <a:ext cx="11417300" cy="5908040"/>
          </a:xfrm>
          <a:custGeom>
            <a:avLst/>
            <a:gdLst/>
            <a:ahLst/>
            <a:cxnLst/>
            <a:rect l="l" t="t" r="r" b="b"/>
            <a:pathLst>
              <a:path w="11417300" h="5908040">
                <a:moveTo>
                  <a:pt x="0" y="5908040"/>
                </a:moveTo>
                <a:lnTo>
                  <a:pt x="11417300" y="5908040"/>
                </a:lnTo>
                <a:lnTo>
                  <a:pt x="11417300" y="0"/>
                </a:lnTo>
                <a:lnTo>
                  <a:pt x="0" y="0"/>
                </a:lnTo>
                <a:lnTo>
                  <a:pt x="0" y="5908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8931" y="2249932"/>
            <a:ext cx="11503660" cy="1367155"/>
          </a:xfrm>
          <a:custGeom>
            <a:avLst/>
            <a:gdLst/>
            <a:ahLst/>
            <a:cxnLst/>
            <a:rect l="l" t="t" r="r" b="b"/>
            <a:pathLst>
              <a:path w="11503660" h="1367154">
                <a:moveTo>
                  <a:pt x="0" y="0"/>
                </a:moveTo>
                <a:lnTo>
                  <a:pt x="11503152" y="0"/>
                </a:lnTo>
                <a:lnTo>
                  <a:pt x="11503152" y="1367027"/>
                </a:lnTo>
                <a:lnTo>
                  <a:pt x="0" y="13670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1350" y="2254250"/>
            <a:ext cx="11417300" cy="1282700"/>
          </a:xfrm>
          <a:custGeom>
            <a:avLst/>
            <a:gdLst/>
            <a:ahLst/>
            <a:cxnLst/>
            <a:rect l="l" t="t" r="r" b="b"/>
            <a:pathLst>
              <a:path w="11417300" h="1282700">
                <a:moveTo>
                  <a:pt x="0" y="1282700"/>
                </a:moveTo>
                <a:lnTo>
                  <a:pt x="11417300" y="1282700"/>
                </a:lnTo>
                <a:lnTo>
                  <a:pt x="11417300" y="0"/>
                </a:lnTo>
                <a:lnTo>
                  <a:pt x="0" y="0"/>
                </a:lnTo>
                <a:lnTo>
                  <a:pt x="0" y="128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1350" y="2254250"/>
            <a:ext cx="11417300" cy="12827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5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70555" cy="5037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dd a Medic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tion</a:t>
            </a:r>
            <a:endParaRPr sz="2800">
              <a:latin typeface="Arial"/>
              <a:cs typeface="Arial"/>
            </a:endParaRPr>
          </a:p>
          <a:p>
            <a:pPr marL="150495" marR="23241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In the RxLink applic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tion,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submits a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and RxLink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ompa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again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of drugs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ommonly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23812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drug is not on the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t, the 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42164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drug is on the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 trial claim is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0160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trial claim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 is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needed, an alert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 Otherwis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31" name="object 31"/>
          <p:cNvSpPr/>
          <p:nvPr/>
        </p:nvSpPr>
        <p:spPr>
          <a:xfrm>
            <a:off x="5346700" y="558800"/>
            <a:ext cx="4203065" cy="0"/>
          </a:xfrm>
          <a:custGeom>
            <a:avLst/>
            <a:gdLst/>
            <a:ahLst/>
            <a:cxnLst/>
            <a:rect l="l" t="t" r="r" b="b"/>
            <a:pathLst>
              <a:path w="4203065">
                <a:moveTo>
                  <a:pt x="0" y="0"/>
                </a:moveTo>
                <a:lnTo>
                  <a:pt x="4202760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3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2135632"/>
            <a:ext cx="11654155" cy="7507605"/>
          </a:xfrm>
          <a:custGeom>
            <a:avLst/>
            <a:gdLst/>
            <a:ahLst/>
            <a:cxnLst/>
            <a:rect l="l" t="t" r="r" b="b"/>
            <a:pathLst>
              <a:path w="11654155" h="7507605">
                <a:moveTo>
                  <a:pt x="0" y="0"/>
                </a:moveTo>
                <a:lnTo>
                  <a:pt x="11654028" y="0"/>
                </a:lnTo>
                <a:lnTo>
                  <a:pt x="11654028" y="7507224"/>
                </a:lnTo>
                <a:lnTo>
                  <a:pt x="0" y="75072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29915" cy="5729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4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rial Claim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esult</a:t>
            </a:r>
            <a:endParaRPr sz="2800">
              <a:latin typeface="Arial"/>
              <a:cs typeface="Arial"/>
            </a:endParaRPr>
          </a:p>
          <a:p>
            <a:pPr marL="150495" marR="19177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RxLink flags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as a drug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m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y need a prior</a:t>
            </a:r>
            <a:endParaRPr sz="1400">
              <a:latin typeface="Arial"/>
              <a:cs typeface="Arial"/>
            </a:endParaRPr>
          </a:p>
          <a:p>
            <a:pPr marL="150495" marR="4699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and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with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tients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plan, eligibility and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run the </a:t>
            </a:r>
            <a:r>
              <a:rPr sz="1400" spc="-1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rial Claim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28003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with a RxLink Li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wind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098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ormed via RxLink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 and, 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al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ern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drugs and </a:t>
            </a:r>
            <a:r>
              <a:rPr sz="1400" spc="-60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CAs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apeutic equi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alents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do not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717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Judy de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ermine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is the be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ourse of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tment, so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4940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46700" y="558800"/>
            <a:ext cx="5603875" cy="0"/>
          </a:xfrm>
          <a:custGeom>
            <a:avLst/>
            <a:gdLst/>
            <a:ahLst/>
            <a:cxnLst/>
            <a:rect l="l" t="t" r="r" b="b"/>
            <a:pathLst>
              <a:path w="5603875">
                <a:moveTo>
                  <a:pt x="0" y="0"/>
                </a:moveTo>
                <a:lnTo>
                  <a:pt x="5603684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29915" cy="5729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4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rial Claim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esult</a:t>
            </a:r>
            <a:endParaRPr sz="2800">
              <a:latin typeface="Arial"/>
              <a:cs typeface="Arial"/>
            </a:endParaRPr>
          </a:p>
          <a:p>
            <a:pPr marL="150495" marR="19177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RxLink flags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as a drug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m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y need a prior</a:t>
            </a:r>
            <a:endParaRPr sz="1400">
              <a:latin typeface="Arial"/>
              <a:cs typeface="Arial"/>
            </a:endParaRPr>
          </a:p>
          <a:p>
            <a:pPr marL="150495" marR="4699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and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with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tients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plan, eligibility and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run the </a:t>
            </a:r>
            <a:r>
              <a:rPr sz="1400" spc="-1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rial Claim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28003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with a RxLink Li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wind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098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ormed via RxLink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 and, 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al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ern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drugs and </a:t>
            </a:r>
            <a:r>
              <a:rPr sz="1400" spc="-60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CAs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apeutic equi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alents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do not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717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Judy de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ermine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is the be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ourse of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tment, so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4940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46700" y="558800"/>
            <a:ext cx="5603875" cy="0"/>
          </a:xfrm>
          <a:custGeom>
            <a:avLst/>
            <a:gdLst/>
            <a:ahLst/>
            <a:cxnLst/>
            <a:rect l="l" t="t" r="r" b="b"/>
            <a:pathLst>
              <a:path w="5603875">
                <a:moveTo>
                  <a:pt x="0" y="0"/>
                </a:moveTo>
                <a:lnTo>
                  <a:pt x="5603684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5650" y="1054100"/>
            <a:ext cx="5181600" cy="51816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5650" y="1054100"/>
            <a:ext cx="5181600" cy="5181600"/>
          </a:xfrm>
          <a:custGeom>
            <a:avLst/>
            <a:gdLst/>
            <a:ahLst/>
            <a:cxnLst/>
            <a:rect l="l" t="t" r="r" b="b"/>
            <a:pathLst>
              <a:path w="5181600" h="5181600">
                <a:moveTo>
                  <a:pt x="2590800" y="5181600"/>
                </a:moveTo>
                <a:lnTo>
                  <a:pt x="2803285" y="5173011"/>
                </a:lnTo>
                <a:lnTo>
                  <a:pt x="3011040" y="5147690"/>
                </a:lnTo>
                <a:lnTo>
                  <a:pt x="3213398" y="5106304"/>
                </a:lnTo>
                <a:lnTo>
                  <a:pt x="3409692" y="5049519"/>
                </a:lnTo>
                <a:lnTo>
                  <a:pt x="3599255" y="4978001"/>
                </a:lnTo>
                <a:lnTo>
                  <a:pt x="3781421" y="4892419"/>
                </a:lnTo>
                <a:lnTo>
                  <a:pt x="3955522" y="4793438"/>
                </a:lnTo>
                <a:lnTo>
                  <a:pt x="4120892" y="4681725"/>
                </a:lnTo>
                <a:lnTo>
                  <a:pt x="4276864" y="4557947"/>
                </a:lnTo>
                <a:lnTo>
                  <a:pt x="4422771" y="4422771"/>
                </a:lnTo>
                <a:lnTo>
                  <a:pt x="4557947" y="4276864"/>
                </a:lnTo>
                <a:lnTo>
                  <a:pt x="4681725" y="4120892"/>
                </a:lnTo>
                <a:lnTo>
                  <a:pt x="4793438" y="3955522"/>
                </a:lnTo>
                <a:lnTo>
                  <a:pt x="4892419" y="3781421"/>
                </a:lnTo>
                <a:lnTo>
                  <a:pt x="4978001" y="3599255"/>
                </a:lnTo>
                <a:lnTo>
                  <a:pt x="5049519" y="3409692"/>
                </a:lnTo>
                <a:lnTo>
                  <a:pt x="5106304" y="3213398"/>
                </a:lnTo>
                <a:lnTo>
                  <a:pt x="5147690" y="3011040"/>
                </a:lnTo>
                <a:lnTo>
                  <a:pt x="5173011" y="2803285"/>
                </a:lnTo>
                <a:lnTo>
                  <a:pt x="5181600" y="2590800"/>
                </a:lnTo>
                <a:lnTo>
                  <a:pt x="5173011" y="2378314"/>
                </a:lnTo>
                <a:lnTo>
                  <a:pt x="5147690" y="2170559"/>
                </a:lnTo>
                <a:lnTo>
                  <a:pt x="5106304" y="1968201"/>
                </a:lnTo>
                <a:lnTo>
                  <a:pt x="5049519" y="1771907"/>
                </a:lnTo>
                <a:lnTo>
                  <a:pt x="4978001" y="1582344"/>
                </a:lnTo>
                <a:lnTo>
                  <a:pt x="4892419" y="1400178"/>
                </a:lnTo>
                <a:lnTo>
                  <a:pt x="4793438" y="1226077"/>
                </a:lnTo>
                <a:lnTo>
                  <a:pt x="4681725" y="1060707"/>
                </a:lnTo>
                <a:lnTo>
                  <a:pt x="4557947" y="904735"/>
                </a:lnTo>
                <a:lnTo>
                  <a:pt x="4422771" y="758828"/>
                </a:lnTo>
                <a:lnTo>
                  <a:pt x="4276864" y="623652"/>
                </a:lnTo>
                <a:lnTo>
                  <a:pt x="4120892" y="499874"/>
                </a:lnTo>
                <a:lnTo>
                  <a:pt x="3955522" y="388161"/>
                </a:lnTo>
                <a:lnTo>
                  <a:pt x="3781421" y="289180"/>
                </a:lnTo>
                <a:lnTo>
                  <a:pt x="3599255" y="203598"/>
                </a:lnTo>
                <a:lnTo>
                  <a:pt x="3409692" y="132080"/>
                </a:lnTo>
                <a:lnTo>
                  <a:pt x="3213398" y="75295"/>
                </a:lnTo>
                <a:lnTo>
                  <a:pt x="3011040" y="33909"/>
                </a:lnTo>
                <a:lnTo>
                  <a:pt x="2803285" y="8588"/>
                </a:lnTo>
                <a:lnTo>
                  <a:pt x="2590800" y="0"/>
                </a:lnTo>
                <a:lnTo>
                  <a:pt x="2378314" y="8588"/>
                </a:lnTo>
                <a:lnTo>
                  <a:pt x="2170559" y="33909"/>
                </a:lnTo>
                <a:lnTo>
                  <a:pt x="1968201" y="75295"/>
                </a:lnTo>
                <a:lnTo>
                  <a:pt x="1771907" y="132080"/>
                </a:lnTo>
                <a:lnTo>
                  <a:pt x="1582344" y="203598"/>
                </a:lnTo>
                <a:lnTo>
                  <a:pt x="1400178" y="289180"/>
                </a:lnTo>
                <a:lnTo>
                  <a:pt x="1226077" y="388161"/>
                </a:lnTo>
                <a:lnTo>
                  <a:pt x="1060707" y="499874"/>
                </a:lnTo>
                <a:lnTo>
                  <a:pt x="904735" y="623652"/>
                </a:lnTo>
                <a:lnTo>
                  <a:pt x="758828" y="758828"/>
                </a:lnTo>
                <a:lnTo>
                  <a:pt x="623652" y="904735"/>
                </a:lnTo>
                <a:lnTo>
                  <a:pt x="499874" y="1060707"/>
                </a:lnTo>
                <a:lnTo>
                  <a:pt x="388161" y="1226077"/>
                </a:lnTo>
                <a:lnTo>
                  <a:pt x="289180" y="1400178"/>
                </a:lnTo>
                <a:lnTo>
                  <a:pt x="203598" y="1582344"/>
                </a:lnTo>
                <a:lnTo>
                  <a:pt x="132080" y="1771907"/>
                </a:lnTo>
                <a:lnTo>
                  <a:pt x="75295" y="1968201"/>
                </a:lnTo>
                <a:lnTo>
                  <a:pt x="33909" y="2170559"/>
                </a:lnTo>
                <a:lnTo>
                  <a:pt x="8588" y="2378314"/>
                </a:lnTo>
                <a:lnTo>
                  <a:pt x="0" y="2590800"/>
                </a:lnTo>
                <a:lnTo>
                  <a:pt x="8588" y="2803285"/>
                </a:lnTo>
                <a:lnTo>
                  <a:pt x="33909" y="3011040"/>
                </a:lnTo>
                <a:lnTo>
                  <a:pt x="75295" y="3213398"/>
                </a:lnTo>
                <a:lnTo>
                  <a:pt x="132080" y="3409692"/>
                </a:lnTo>
                <a:lnTo>
                  <a:pt x="203598" y="3599255"/>
                </a:lnTo>
                <a:lnTo>
                  <a:pt x="289180" y="3781421"/>
                </a:lnTo>
                <a:lnTo>
                  <a:pt x="388161" y="3955522"/>
                </a:lnTo>
                <a:lnTo>
                  <a:pt x="499874" y="4120892"/>
                </a:lnTo>
                <a:lnTo>
                  <a:pt x="623652" y="4276864"/>
                </a:lnTo>
                <a:lnTo>
                  <a:pt x="758828" y="4422771"/>
                </a:lnTo>
                <a:lnTo>
                  <a:pt x="904735" y="4557947"/>
                </a:lnTo>
                <a:lnTo>
                  <a:pt x="1060707" y="4681725"/>
                </a:lnTo>
                <a:lnTo>
                  <a:pt x="1226077" y="4793438"/>
                </a:lnTo>
                <a:lnTo>
                  <a:pt x="1400178" y="4892419"/>
                </a:lnTo>
                <a:lnTo>
                  <a:pt x="1582344" y="4978001"/>
                </a:lnTo>
                <a:lnTo>
                  <a:pt x="1771907" y="5049519"/>
                </a:lnTo>
                <a:lnTo>
                  <a:pt x="1968201" y="5106304"/>
                </a:lnTo>
                <a:lnTo>
                  <a:pt x="2170559" y="5147690"/>
                </a:lnTo>
                <a:lnTo>
                  <a:pt x="2378314" y="5173011"/>
                </a:lnTo>
                <a:lnTo>
                  <a:pt x="2590800" y="5181600"/>
                </a:lnTo>
                <a:close/>
              </a:path>
            </a:pathLst>
          </a:custGeom>
          <a:ln w="5080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2" name="object 8"/>
          <p:cNvSpPr txBox="1"/>
          <p:nvPr/>
        </p:nvSpPr>
        <p:spPr>
          <a:xfrm>
            <a:off x="8045450" y="1672087"/>
            <a:ext cx="6090920" cy="4924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Uni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edHealthca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 Member Bio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8045450" y="2347343"/>
            <a:ext cx="6223635" cy="21624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94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Judy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ullman had her annual p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sical one 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eek ago and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old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her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chole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erning.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lipid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panel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as o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 her and 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 she is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eturning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 a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-up appointment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 discu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 the lab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esults with her doc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1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800">
              <a:latin typeface="Arial"/>
              <a:cs typeface="Arial"/>
            </a:endParaRPr>
          </a:p>
          <a:p>
            <a:pPr marL="12700" marR="42545" algn="just">
              <a:lnSpc>
                <a:spcPct val="109400"/>
              </a:lnSpc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wing the lab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esults with Jud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, the doc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onfirms she does h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 high chole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ol and 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ould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 p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escribe Li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alo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 manage her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ondition.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3300" y="2249645"/>
            <a:ext cx="3201035" cy="5197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421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tient/Drug Specific e</a:t>
            </a:r>
            <a:r>
              <a:rPr sz="2800" spc="-16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eque</a:t>
            </a:r>
            <a:r>
              <a:rPr sz="2800" spc="-3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4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orm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When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pending queue until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352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needed, a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tient- specific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thus all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the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 If 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xt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ed, the secu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me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saging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within RxLink can be used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ttach the lab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8732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As much as po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sibl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g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EMR and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e-popul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RxLink.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4940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250330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30" name="object 30"/>
          <p:cNvSpPr/>
          <p:nvPr/>
        </p:nvSpPr>
        <p:spPr>
          <a:xfrm>
            <a:off x="5346700" y="558800"/>
            <a:ext cx="7004684" cy="0"/>
          </a:xfrm>
          <a:custGeom>
            <a:avLst/>
            <a:gdLst/>
            <a:ahLst/>
            <a:cxnLst/>
            <a:rect l="l" t="t" r="r" b="b"/>
            <a:pathLst>
              <a:path w="7004684">
                <a:moveTo>
                  <a:pt x="0" y="0"/>
                </a:moveTo>
                <a:lnTo>
                  <a:pt x="7004596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5000" y="2254250"/>
            <a:ext cx="6638290" cy="7270750"/>
          </a:xfrm>
          <a:custGeom>
            <a:avLst/>
            <a:gdLst/>
            <a:ahLst/>
            <a:cxnLst/>
            <a:rect l="l" t="t" r="r" b="b"/>
            <a:pathLst>
              <a:path w="6638290" h="7270750">
                <a:moveTo>
                  <a:pt x="0" y="7270750"/>
                </a:moveTo>
                <a:lnTo>
                  <a:pt x="6638213" y="7270750"/>
                </a:lnTo>
                <a:lnTo>
                  <a:pt x="6638213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5000" y="2254250"/>
            <a:ext cx="6638215" cy="72707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57900" y="2676588"/>
            <a:ext cx="6007100" cy="6426200"/>
          </a:xfrm>
          <a:custGeom>
            <a:avLst/>
            <a:gdLst/>
            <a:ahLst/>
            <a:cxnLst/>
            <a:rect l="l" t="t" r="r" b="b"/>
            <a:pathLst>
              <a:path w="6007100" h="6426200">
                <a:moveTo>
                  <a:pt x="0" y="6426060"/>
                </a:moveTo>
                <a:lnTo>
                  <a:pt x="6007100" y="6426060"/>
                </a:lnTo>
                <a:lnTo>
                  <a:pt x="6007100" y="0"/>
                </a:lnTo>
                <a:lnTo>
                  <a:pt x="0" y="0"/>
                </a:lnTo>
                <a:lnTo>
                  <a:pt x="0" y="6426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57900" y="2676601"/>
            <a:ext cx="6007100" cy="642606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8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240405" cy="4725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962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Prior 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uthoriz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tion is App</a:t>
            </a:r>
            <a:r>
              <a:rPr sz="2800" spc="-55" dirty="0">
                <a:latin typeface="Arial"/>
                <a:cs typeface="Arial"/>
              </a:rPr>
              <a:t>r</a:t>
            </a:r>
            <a:r>
              <a:rPr sz="2800" spc="-60" dirty="0">
                <a:latin typeface="Arial"/>
                <a:cs typeface="Arial"/>
              </a:rPr>
              <a:t>ov</a:t>
            </a:r>
            <a:r>
              <a:rPr sz="2800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  <a:p>
            <a:pPr marL="12700" marR="126364">
              <a:lnSpc>
                <a:spcPct val="107100"/>
              </a:lnSpc>
              <a:spcBef>
                <a:spcPts val="1520"/>
              </a:spcBef>
            </a:pP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dynamic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 is submit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an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can be gi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en, 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 In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cas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as qui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aight-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 and has been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ed. N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 the</a:t>
            </a:r>
            <a:endParaRPr sz="1400">
              <a:latin typeface="Arial"/>
              <a:cs typeface="Arial"/>
            </a:endParaRPr>
          </a:p>
          <a:p>
            <a:pPr marL="12700" marR="187325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eleased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pending queue and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In other cases,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will go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a </a:t>
            </a:r>
            <a:r>
              <a:rPr sz="1400" spc="-35" dirty="0">
                <a:latin typeface="Arial"/>
                <a:cs typeface="Arial"/>
              </a:rPr>
              <a:t>re</a:t>
            </a:r>
            <a:r>
              <a:rPr sz="1400" dirty="0">
                <a:latin typeface="Arial"/>
                <a:cs typeface="Arial"/>
              </a:rPr>
              <a:t>vi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s, and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will be notified 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4940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250330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51250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34" name="object 34"/>
          <p:cNvSpPr/>
          <p:nvPr/>
        </p:nvSpPr>
        <p:spPr>
          <a:xfrm>
            <a:off x="5346700" y="558800"/>
            <a:ext cx="8406130" cy="0"/>
          </a:xfrm>
          <a:custGeom>
            <a:avLst/>
            <a:gdLst/>
            <a:ahLst/>
            <a:cxnLst/>
            <a:rect l="l" t="t" r="r" b="b"/>
            <a:pathLst>
              <a:path w="8406130">
                <a:moveTo>
                  <a:pt x="0" y="0"/>
                </a:moveTo>
                <a:lnTo>
                  <a:pt x="8405520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6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DBEB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Full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3616959"/>
            <a:ext cx="11417300" cy="5908040"/>
          </a:xfrm>
          <a:custGeom>
            <a:avLst/>
            <a:gdLst/>
            <a:ahLst/>
            <a:cxnLst/>
            <a:rect l="l" t="t" r="r" b="b"/>
            <a:pathLst>
              <a:path w="11417300" h="5908040">
                <a:moveTo>
                  <a:pt x="0" y="5908040"/>
                </a:moveTo>
                <a:lnTo>
                  <a:pt x="11417300" y="5908040"/>
                </a:lnTo>
                <a:lnTo>
                  <a:pt x="11417300" y="0"/>
                </a:lnTo>
                <a:lnTo>
                  <a:pt x="0" y="0"/>
                </a:lnTo>
                <a:lnTo>
                  <a:pt x="0" y="5908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298" y="2249645"/>
            <a:ext cx="3118485" cy="4535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34719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5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escription Submit</a:t>
            </a:r>
            <a:r>
              <a:rPr sz="2800" spc="-4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 and eRx is submit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EMR is upd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eflect the n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3716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Judy is able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go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y af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her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appointment, pick up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and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tart her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 plan.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3429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Judy uses mail 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der she can le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offi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kn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will arri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her door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ep in 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d</a:t>
            </a:r>
            <a:r>
              <a:rPr sz="1400" spc="-25" dirty="0">
                <a:latin typeface="Arial"/>
                <a:cs typeface="Arial"/>
              </a:rPr>
              <a:t>ay</a:t>
            </a:r>
            <a:r>
              <a:rPr sz="1400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49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457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9641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33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98251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9917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00093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4664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5728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4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756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48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4940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250330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51250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052171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21610" y="877220"/>
            <a:ext cx="850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vider Dashboa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3844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36507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20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RxLink 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35443" y="877220"/>
            <a:ext cx="1024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eligibilityLink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4426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63548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88574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564190" y="877220"/>
            <a:ext cx="11487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</a:t>
            </a:r>
          </a:p>
        </p:txBody>
      </p:sp>
      <p:sp>
        <p:nvSpPr>
          <p:cNvPr id="35" name="object 35"/>
          <p:cNvSpPr/>
          <p:nvPr/>
        </p:nvSpPr>
        <p:spPr>
          <a:xfrm>
            <a:off x="5346700" y="558800"/>
            <a:ext cx="982980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800" y="0"/>
                </a:lnTo>
              </a:path>
            </a:pathLst>
          </a:custGeom>
          <a:ln w="25400">
            <a:solidFill>
              <a:srgbClr val="F9464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8931" y="2249932"/>
            <a:ext cx="11503660" cy="1367155"/>
          </a:xfrm>
          <a:custGeom>
            <a:avLst/>
            <a:gdLst/>
            <a:ahLst/>
            <a:cxnLst/>
            <a:rect l="l" t="t" r="r" b="b"/>
            <a:pathLst>
              <a:path w="11503660" h="1367154">
                <a:moveTo>
                  <a:pt x="0" y="0"/>
                </a:moveTo>
                <a:lnTo>
                  <a:pt x="11503152" y="0"/>
                </a:lnTo>
                <a:lnTo>
                  <a:pt x="11503152" y="1367027"/>
                </a:lnTo>
                <a:lnTo>
                  <a:pt x="0" y="13670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1350" y="2254250"/>
            <a:ext cx="11417300" cy="1282700"/>
          </a:xfrm>
          <a:custGeom>
            <a:avLst/>
            <a:gdLst/>
            <a:ahLst/>
            <a:cxnLst/>
            <a:rect l="l" t="t" r="r" b="b"/>
            <a:pathLst>
              <a:path w="11417300" h="1282700">
                <a:moveTo>
                  <a:pt x="0" y="1282700"/>
                </a:moveTo>
                <a:lnTo>
                  <a:pt x="11417300" y="1282700"/>
                </a:lnTo>
                <a:lnTo>
                  <a:pt x="11417300" y="0"/>
                </a:lnTo>
                <a:lnTo>
                  <a:pt x="0" y="0"/>
                </a:lnTo>
                <a:lnTo>
                  <a:pt x="0" y="128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1350" y="2254250"/>
            <a:ext cx="11417300" cy="12827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40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4800724" y="4076700"/>
            <a:ext cx="6654800" cy="2006600"/>
          </a:xfrm>
          <a:custGeom>
            <a:avLst/>
            <a:gdLst/>
            <a:ahLst/>
            <a:cxnLst/>
            <a:rect l="l" t="t" r="r" b="b"/>
            <a:pathLst>
              <a:path w="6654800" h="20066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1954290"/>
                </a:lnTo>
                <a:lnTo>
                  <a:pt x="873" y="1972579"/>
                </a:lnTo>
                <a:lnTo>
                  <a:pt x="26816" y="2004685"/>
                </a:lnTo>
                <a:lnTo>
                  <a:pt x="63734" y="2006585"/>
                </a:lnTo>
                <a:lnTo>
                  <a:pt x="6602365" y="2006475"/>
                </a:lnTo>
                <a:lnTo>
                  <a:pt x="6643420" y="1998617"/>
                </a:lnTo>
                <a:lnTo>
                  <a:pt x="6654661" y="1942740"/>
                </a:lnTo>
                <a:lnTo>
                  <a:pt x="6654550" y="52309"/>
                </a:lnTo>
                <a:lnTo>
                  <a:pt x="6646692" y="11254"/>
                </a:lnTo>
                <a:lnTo>
                  <a:pt x="65908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2166" y="4900429"/>
            <a:ext cx="243205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EMR RxLink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857" y="2514600"/>
            <a:ext cx="14050274" cy="6166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3300" y="2249645"/>
            <a:ext cx="3187065" cy="1315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 Chec</a:t>
            </a:r>
            <a:r>
              <a:rPr sz="2800" spc="-60" dirty="0">
                <a:latin typeface="Arial"/>
                <a:cs typeface="Arial"/>
              </a:rPr>
              <a:t>k</a:t>
            </a:r>
            <a:r>
              <a:rPr sz="2800" dirty="0">
                <a:latin typeface="Arial"/>
                <a:cs typeface="Arial"/>
              </a:rPr>
              <a:t>-in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spcBef>
                <a:spcPts val="1520"/>
              </a:spcBef>
            </a:pPr>
            <a:r>
              <a:rPr sz="1400" dirty="0">
                <a:latin typeface="Arial"/>
                <a:cs typeface="Arial"/>
              </a:rPr>
              <a:t>During chec</a:t>
            </a:r>
            <a:r>
              <a:rPr sz="1400" spc="-30" dirty="0">
                <a:latin typeface="Arial"/>
                <a:cs typeface="Arial"/>
              </a:rPr>
              <a:t>k</a:t>
            </a:r>
            <a:r>
              <a:rPr sz="1400" dirty="0">
                <a:latin typeface="Arial"/>
                <a:cs typeface="Arial"/>
              </a:rPr>
              <a:t>-in,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age eligibility is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onfirmed and her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etri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4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2952115" cy="1315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 Chart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spcBef>
                <a:spcPts val="1520"/>
              </a:spcBef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can add a medic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elect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onic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5" name="object 25"/>
          <p:cNvSpPr/>
          <p:nvPr/>
        </p:nvSpPr>
        <p:spPr>
          <a:xfrm>
            <a:off x="7148057" y="558800"/>
            <a:ext cx="1601470" cy="0"/>
          </a:xfrm>
          <a:custGeom>
            <a:avLst/>
            <a:gdLst/>
            <a:ahLst/>
            <a:cxnLst/>
            <a:rect l="l" t="t" r="r" b="b"/>
            <a:pathLst>
              <a:path w="1601470">
                <a:moveTo>
                  <a:pt x="0" y="0"/>
                </a:moveTo>
                <a:lnTo>
                  <a:pt x="1601012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7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80080" cy="456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dd Medic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tion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As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adds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details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EMR RxLink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with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plan, eligibility and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all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 the </a:t>
            </a:r>
            <a:r>
              <a:rPr sz="1400" spc="-1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rial Claim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in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tantly 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alid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if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25717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trial claim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 is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needed, an in-line alert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 Otherwis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eRX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4732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also sh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wn al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ern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drugs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apeutic equi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alents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do not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and m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y h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a l</a:t>
            </a:r>
            <a:r>
              <a:rPr sz="1400" spc="-30" dirty="0">
                <a:latin typeface="Arial"/>
                <a:cs typeface="Arial"/>
              </a:rPr>
              <a:t>ow</a:t>
            </a:r>
            <a:r>
              <a:rPr sz="1400" dirty="0">
                <a:latin typeface="Arial"/>
                <a:cs typeface="Arial"/>
              </a:rPr>
              <a:t>er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as </a:t>
            </a:r>
            <a:r>
              <a:rPr sz="1400" spc="-3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ell.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6" name="object 26"/>
          <p:cNvSpPr/>
          <p:nvPr/>
        </p:nvSpPr>
        <p:spPr>
          <a:xfrm>
            <a:off x="7148057" y="558800"/>
            <a:ext cx="3202305" cy="0"/>
          </a:xfrm>
          <a:custGeom>
            <a:avLst/>
            <a:gdLst/>
            <a:ahLst/>
            <a:cxnLst/>
            <a:rect l="l" t="t" r="r" b="b"/>
            <a:pathLst>
              <a:path w="3202304">
                <a:moveTo>
                  <a:pt x="0" y="0"/>
                </a:moveTo>
                <a:lnTo>
                  <a:pt x="3202038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8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60600"/>
            <a:ext cx="11417299" cy="7264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80080" cy="4566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dd Medic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tion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As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adds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details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EMR RxLink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with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plan, eligibility and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all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 the </a:t>
            </a:r>
            <a:r>
              <a:rPr sz="1400" spc="-1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rial Claim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in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tantly 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alid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if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25717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trial claim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 is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needed, an in-line alert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 Otherwis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eRX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4732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also sh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wn al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ern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drugs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apeutic equi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alents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do not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and m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y h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a l</a:t>
            </a:r>
            <a:r>
              <a:rPr sz="1400" spc="-30" dirty="0">
                <a:latin typeface="Arial"/>
                <a:cs typeface="Arial"/>
              </a:rPr>
              <a:t>ow</a:t>
            </a:r>
            <a:r>
              <a:rPr sz="1400" dirty="0">
                <a:latin typeface="Arial"/>
                <a:cs typeface="Arial"/>
              </a:rPr>
              <a:t>er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as </a:t>
            </a:r>
            <a:r>
              <a:rPr sz="1400" spc="-3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ell.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6" name="object 26"/>
          <p:cNvSpPr/>
          <p:nvPr/>
        </p:nvSpPr>
        <p:spPr>
          <a:xfrm>
            <a:off x="7148057" y="558800"/>
            <a:ext cx="3202305" cy="0"/>
          </a:xfrm>
          <a:custGeom>
            <a:avLst/>
            <a:gdLst/>
            <a:ahLst/>
            <a:cxnLst/>
            <a:rect l="l" t="t" r="r" b="b"/>
            <a:pathLst>
              <a:path w="3202304">
                <a:moveTo>
                  <a:pt x="0" y="0"/>
                </a:moveTo>
                <a:lnTo>
                  <a:pt x="3202038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8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201035" cy="5197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421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tient/Drug Specific e</a:t>
            </a:r>
            <a:r>
              <a:rPr sz="2800" spc="-16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eque</a:t>
            </a:r>
            <a:r>
              <a:rPr sz="2800" spc="-3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4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orm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When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pending queue until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203835" marR="81915" indent="-191135">
              <a:lnSpc>
                <a:spcPct val="107100"/>
              </a:lnSpc>
              <a:buFont typeface="Gotham Rounded Book"/>
              <a:buChar char="•"/>
              <a:tabLst>
                <a:tab pos="204470" algn="l"/>
              </a:tabLst>
            </a:pPr>
            <a:r>
              <a:rPr sz="1400" dirty="0">
                <a:latin typeface="Arial"/>
                <a:cs typeface="Arial"/>
              </a:rPr>
              <a:t>If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needed, a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tient- specific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thus all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the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 If 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xt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ed, the secu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me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saging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within RxLink can be used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ttach the lab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8732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As much as po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sibl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g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EMR and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e-popul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RxLink.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48057" y="558800"/>
            <a:ext cx="4803140" cy="0"/>
          </a:xfrm>
          <a:custGeom>
            <a:avLst/>
            <a:gdLst/>
            <a:ahLst/>
            <a:cxnLst/>
            <a:rect l="l" t="t" r="r" b="b"/>
            <a:pathLst>
              <a:path w="4803140">
                <a:moveTo>
                  <a:pt x="0" y="0"/>
                </a:moveTo>
                <a:lnTo>
                  <a:pt x="4803051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9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080000"/>
            <a:ext cx="1625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</a:t>
            </a:r>
            <a:r>
              <a:rPr sz="1200" spc="-3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oprietary and </a:t>
            </a:r>
            <a:r>
              <a:rPr sz="1200" spc="-15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onfidential. Do not di</a:t>
            </a:r>
            <a:r>
              <a:rPr sz="1200" spc="-1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tribu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spc="-1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9200" y="6414372"/>
            <a:ext cx="3061335" cy="68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 partially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EMR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em using RxLink applic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servi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es and design.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9200" y="7336307"/>
            <a:ext cx="3383915" cy="2539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 marR="832485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 specific eligibility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ormulary 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eal-time trial claim 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esults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L</a:t>
            </a:r>
            <a:r>
              <a:rPr sz="1300" spc="-30" dirty="0">
                <a:latin typeface="Arial"/>
                <a:cs typeface="Arial"/>
              </a:rPr>
              <a:t>ow</a:t>
            </a:r>
            <a:r>
              <a:rPr sz="1300" dirty="0">
                <a:latin typeface="Arial"/>
                <a:cs typeface="Arial"/>
              </a:rPr>
              <a:t>er </a:t>
            </a:r>
            <a:r>
              <a:rPr sz="1300" spc="-2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o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 al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ern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</a:t>
            </a:r>
            <a:r>
              <a:rPr sz="1300" spc="-35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es</a:t>
            </a:r>
            <a:endParaRPr sz="1300">
              <a:latin typeface="Arial"/>
              <a:cs typeface="Arial"/>
            </a:endParaRPr>
          </a:p>
          <a:p>
            <a:pPr marL="140970" marR="5080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drug specific e</a:t>
            </a:r>
            <a:r>
              <a:rPr sz="1300" spc="-85" dirty="0">
                <a:latin typeface="Arial"/>
                <a:cs typeface="Arial"/>
              </a:rPr>
              <a:t>P</a:t>
            </a:r>
            <a:r>
              <a:rPr sz="1300" dirty="0">
                <a:latin typeface="Arial"/>
                <a:cs typeface="Arial"/>
              </a:rPr>
              <a:t>A que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tions,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Secu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 me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saging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 t</a:t>
            </a:r>
            <a:r>
              <a:rPr sz="1300" spc="-35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ans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er</a:t>
            </a:r>
            <a:endParaRPr sz="1300">
              <a:latin typeface="Arial"/>
              <a:cs typeface="Arial"/>
            </a:endParaRPr>
          </a:p>
          <a:p>
            <a:pPr marL="140970" marR="106045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Digital inta</a:t>
            </a:r>
            <a:r>
              <a:rPr sz="1300" spc="-30" dirty="0">
                <a:latin typeface="Arial"/>
                <a:cs typeface="Arial"/>
              </a:rPr>
              <a:t>k</a:t>
            </a:r>
            <a:r>
              <a:rPr sz="1300" dirty="0">
                <a:latin typeface="Arial"/>
                <a:cs typeface="Arial"/>
              </a:rPr>
              <a:t>e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 submi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sion,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In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tant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spc="-35" dirty="0">
                <a:latin typeface="Arial"/>
                <a:cs typeface="Arial"/>
              </a:rPr>
              <a:t>o</a:t>
            </a:r>
            <a:r>
              <a:rPr sz="1300" spc="-30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al, if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opri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Elect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onic 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escription submi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0800" y="6414372"/>
            <a:ext cx="3063240" cy="68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tand-alone Link applic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ors who do not h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an EMR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em or use Link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medical.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0800" y="7336307"/>
            <a:ext cx="3125470" cy="2308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 marR="574040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 specific eligibility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ormulary 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eal-time trial claim 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esults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L</a:t>
            </a:r>
            <a:r>
              <a:rPr sz="1300" spc="-30" dirty="0">
                <a:latin typeface="Arial"/>
                <a:cs typeface="Arial"/>
              </a:rPr>
              <a:t>ow</a:t>
            </a:r>
            <a:r>
              <a:rPr sz="1300" dirty="0">
                <a:latin typeface="Arial"/>
                <a:cs typeface="Arial"/>
              </a:rPr>
              <a:t>er </a:t>
            </a:r>
            <a:r>
              <a:rPr sz="1300" spc="-2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o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 al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ern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</a:t>
            </a:r>
            <a:r>
              <a:rPr sz="1300" spc="-35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es</a:t>
            </a:r>
            <a:endParaRPr sz="1300">
              <a:latin typeface="Arial"/>
              <a:cs typeface="Arial"/>
            </a:endParaRPr>
          </a:p>
          <a:p>
            <a:pPr marL="140970" marR="5080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drug specific e</a:t>
            </a:r>
            <a:r>
              <a:rPr sz="1300" spc="-85" dirty="0">
                <a:latin typeface="Arial"/>
                <a:cs typeface="Arial"/>
              </a:rPr>
              <a:t>P</a:t>
            </a:r>
            <a:r>
              <a:rPr sz="1300" dirty="0">
                <a:latin typeface="Arial"/>
                <a:cs typeface="Arial"/>
              </a:rPr>
              <a:t>A que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tions,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Secu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 me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saging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 t</a:t>
            </a:r>
            <a:r>
              <a:rPr sz="1300" spc="-35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ans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er</a:t>
            </a:r>
            <a:endParaRPr sz="1300">
              <a:latin typeface="Arial"/>
              <a:cs typeface="Arial"/>
            </a:endParaRPr>
          </a:p>
          <a:p>
            <a:pPr marL="140970" marR="106045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Digital inta</a:t>
            </a:r>
            <a:r>
              <a:rPr sz="1300" spc="-30" dirty="0">
                <a:latin typeface="Arial"/>
                <a:cs typeface="Arial"/>
              </a:rPr>
              <a:t>k</a:t>
            </a:r>
            <a:r>
              <a:rPr sz="1300" dirty="0">
                <a:latin typeface="Arial"/>
                <a:cs typeface="Arial"/>
              </a:rPr>
              <a:t>e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 submi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sion,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In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tant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spc="-35" dirty="0">
                <a:latin typeface="Arial"/>
                <a:cs typeface="Arial"/>
              </a:rPr>
              <a:t>o</a:t>
            </a:r>
            <a:r>
              <a:rPr sz="1300" spc="-30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al, if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opri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400" y="6414372"/>
            <a:ext cx="3246120" cy="458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 fully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EMR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em using RxLink API servi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es</a:t>
            </a:r>
            <a:r>
              <a:rPr sz="130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400" y="7336307"/>
            <a:ext cx="3125470" cy="2539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 marR="574040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 specific eligibility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ormulary 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u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om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tic prior authoriz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tion alert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L</a:t>
            </a:r>
            <a:r>
              <a:rPr sz="1300" spc="-30" dirty="0">
                <a:latin typeface="Arial"/>
                <a:cs typeface="Arial"/>
              </a:rPr>
              <a:t>ow</a:t>
            </a:r>
            <a:r>
              <a:rPr sz="1300" dirty="0">
                <a:latin typeface="Arial"/>
                <a:cs typeface="Arial"/>
              </a:rPr>
              <a:t>er </a:t>
            </a:r>
            <a:r>
              <a:rPr sz="1300" spc="-2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o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 al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ern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</a:t>
            </a:r>
            <a:r>
              <a:rPr sz="1300" spc="-35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es</a:t>
            </a:r>
            <a:endParaRPr sz="1300">
              <a:latin typeface="Arial"/>
              <a:cs typeface="Arial"/>
            </a:endParaRPr>
          </a:p>
          <a:p>
            <a:pPr marL="140970" marR="5080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spc="-15" dirty="0">
                <a:latin typeface="Arial"/>
                <a:cs typeface="Arial"/>
              </a:rPr>
              <a:t>P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tient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drug specific e</a:t>
            </a:r>
            <a:r>
              <a:rPr sz="1300" spc="-85" dirty="0">
                <a:latin typeface="Arial"/>
                <a:cs typeface="Arial"/>
              </a:rPr>
              <a:t>P</a:t>
            </a:r>
            <a:r>
              <a:rPr sz="1300" dirty="0">
                <a:latin typeface="Arial"/>
                <a:cs typeface="Arial"/>
              </a:rPr>
              <a:t>A que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tions,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Secu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 me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saging</a:t>
            </a:r>
            <a:r>
              <a:rPr sz="1300" spc="-95" dirty="0">
                <a:latin typeface="Arial"/>
                <a:cs typeface="Arial"/>
              </a:rPr>
              <a:t>/</a:t>
            </a:r>
            <a:r>
              <a:rPr sz="1300" dirty="0">
                <a:latin typeface="Arial"/>
                <a:cs typeface="Arial"/>
              </a:rPr>
              <a:t>d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dirty="0">
                <a:latin typeface="Arial"/>
                <a:cs typeface="Arial"/>
              </a:rPr>
              <a:t>ta t</a:t>
            </a:r>
            <a:r>
              <a:rPr sz="1300" spc="-35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ans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er</a:t>
            </a:r>
            <a:endParaRPr sz="1300">
              <a:latin typeface="Arial"/>
              <a:cs typeface="Arial"/>
            </a:endParaRPr>
          </a:p>
          <a:p>
            <a:pPr marL="140970" marR="106045" indent="-128270">
              <a:lnSpc>
                <a:spcPct val="115399"/>
              </a:lnSpc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Digital inta</a:t>
            </a:r>
            <a:r>
              <a:rPr sz="1300" spc="-30" dirty="0">
                <a:latin typeface="Arial"/>
                <a:cs typeface="Arial"/>
              </a:rPr>
              <a:t>k</a:t>
            </a:r>
            <a:r>
              <a:rPr sz="1300" dirty="0">
                <a:latin typeface="Arial"/>
                <a:cs typeface="Arial"/>
              </a:rPr>
              <a:t>e and </a:t>
            </a:r>
            <a:r>
              <a:rPr sz="1300" spc="-15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orm submi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sion, no </a:t>
            </a:r>
            <a:r>
              <a:rPr sz="1300" spc="-20" dirty="0">
                <a:latin typeface="Arial"/>
                <a:cs typeface="Arial"/>
              </a:rPr>
              <a:t>f</a:t>
            </a:r>
            <a:r>
              <a:rPr sz="1300" dirty="0">
                <a:latin typeface="Arial"/>
                <a:cs typeface="Arial"/>
              </a:rPr>
              <a:t>ax or phone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In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tant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spc="-35" dirty="0">
                <a:latin typeface="Arial"/>
                <a:cs typeface="Arial"/>
              </a:rPr>
              <a:t>o</a:t>
            </a:r>
            <a:r>
              <a:rPr sz="1300" spc="-30" dirty="0">
                <a:latin typeface="Arial"/>
                <a:cs typeface="Arial"/>
              </a:rPr>
              <a:t>v</a:t>
            </a:r>
            <a:r>
              <a:rPr sz="1300" dirty="0">
                <a:latin typeface="Arial"/>
                <a:cs typeface="Arial"/>
              </a:rPr>
              <a:t>al, if app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opri</a:t>
            </a:r>
            <a:r>
              <a:rPr sz="1300" spc="-1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spcBef>
                <a:spcPts val="240"/>
              </a:spcBef>
              <a:buFont typeface="Gotham Rounded Book"/>
              <a:buChar char="•"/>
              <a:tabLst>
                <a:tab pos="141605" algn="l"/>
              </a:tabLst>
            </a:pPr>
            <a:r>
              <a:rPr sz="1300" dirty="0">
                <a:latin typeface="Arial"/>
                <a:cs typeface="Arial"/>
              </a:rPr>
              <a:t>Elect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onic p</a:t>
            </a:r>
            <a:r>
              <a:rPr sz="1300" spc="-30" dirty="0">
                <a:latin typeface="Arial"/>
                <a:cs typeface="Arial"/>
              </a:rPr>
              <a:t>r</a:t>
            </a:r>
            <a:r>
              <a:rPr sz="1300" dirty="0">
                <a:latin typeface="Arial"/>
                <a:cs typeface="Arial"/>
              </a:rPr>
              <a:t>escription submi</a:t>
            </a:r>
            <a:r>
              <a:rPr sz="1300" spc="-15" dirty="0">
                <a:latin typeface="Arial"/>
                <a:cs typeface="Arial"/>
              </a:rPr>
              <a:t>s</a:t>
            </a:r>
            <a:r>
              <a:rPr sz="1300" dirty="0">
                <a:latin typeface="Arial"/>
                <a:cs typeface="Arial"/>
              </a:rPr>
              <a:t>sion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1900" y="5717566"/>
            <a:ext cx="3429000" cy="400685"/>
          </a:xfrm>
          <a:custGeom>
            <a:avLst/>
            <a:gdLst/>
            <a:ahLst/>
            <a:cxnLst/>
            <a:rect l="l" t="t" r="r" b="b"/>
            <a:pathLst>
              <a:path w="3429000" h="400685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339055"/>
                </a:lnTo>
                <a:lnTo>
                  <a:pt x="1436" y="377237"/>
                </a:lnTo>
                <a:lnTo>
                  <a:pt x="38794" y="400438"/>
                </a:lnTo>
                <a:lnTo>
                  <a:pt x="3365508" y="400659"/>
                </a:lnTo>
                <a:lnTo>
                  <a:pt x="3388810" y="400479"/>
                </a:lnTo>
                <a:lnTo>
                  <a:pt x="3427404" y="378208"/>
                </a:lnTo>
                <a:lnTo>
                  <a:pt x="3428999" y="339055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13500" y="5717566"/>
            <a:ext cx="3429000" cy="400685"/>
          </a:xfrm>
          <a:custGeom>
            <a:avLst/>
            <a:gdLst/>
            <a:ahLst/>
            <a:cxnLst/>
            <a:rect l="l" t="t" r="r" b="b"/>
            <a:pathLst>
              <a:path w="3429000" h="400685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339055"/>
                </a:lnTo>
                <a:lnTo>
                  <a:pt x="1436" y="377237"/>
                </a:lnTo>
                <a:lnTo>
                  <a:pt x="38794" y="400438"/>
                </a:lnTo>
                <a:lnTo>
                  <a:pt x="3365508" y="400659"/>
                </a:lnTo>
                <a:lnTo>
                  <a:pt x="3388810" y="400479"/>
                </a:lnTo>
                <a:lnTo>
                  <a:pt x="3427404" y="378208"/>
                </a:lnTo>
                <a:lnTo>
                  <a:pt x="3428999" y="339055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F9464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25100" y="5717566"/>
            <a:ext cx="3429000" cy="400685"/>
          </a:xfrm>
          <a:custGeom>
            <a:avLst/>
            <a:gdLst/>
            <a:ahLst/>
            <a:cxnLst/>
            <a:rect l="l" t="t" r="r" b="b"/>
            <a:pathLst>
              <a:path w="3429000" h="400685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339055"/>
                </a:lnTo>
                <a:lnTo>
                  <a:pt x="1436" y="377237"/>
                </a:lnTo>
                <a:lnTo>
                  <a:pt x="38794" y="400438"/>
                </a:lnTo>
                <a:lnTo>
                  <a:pt x="3365508" y="400659"/>
                </a:lnTo>
                <a:lnTo>
                  <a:pt x="3388810" y="400479"/>
                </a:lnTo>
                <a:lnTo>
                  <a:pt x="3427404" y="378208"/>
                </a:lnTo>
                <a:lnTo>
                  <a:pt x="3428999" y="339055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01900" y="1927225"/>
            <a:ext cx="3429000" cy="4165600"/>
          </a:xfrm>
          <a:custGeom>
            <a:avLst/>
            <a:gdLst/>
            <a:ahLst/>
            <a:cxnLst/>
            <a:rect l="l" t="t" r="r" b="b"/>
            <a:pathLst>
              <a:path w="3429000" h="4165600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4103957"/>
                </a:lnTo>
                <a:lnTo>
                  <a:pt x="1436" y="4142140"/>
                </a:lnTo>
                <a:lnTo>
                  <a:pt x="38794" y="4165341"/>
                </a:lnTo>
                <a:lnTo>
                  <a:pt x="3365508" y="4165561"/>
                </a:lnTo>
                <a:lnTo>
                  <a:pt x="3388810" y="4165382"/>
                </a:lnTo>
                <a:lnTo>
                  <a:pt x="3427404" y="4143111"/>
                </a:lnTo>
                <a:lnTo>
                  <a:pt x="3428999" y="4103957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9600" y="2574925"/>
            <a:ext cx="2095499" cy="209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13500" y="1927225"/>
            <a:ext cx="3429000" cy="4165600"/>
          </a:xfrm>
          <a:custGeom>
            <a:avLst/>
            <a:gdLst/>
            <a:ahLst/>
            <a:cxnLst/>
            <a:rect l="l" t="t" r="r" b="b"/>
            <a:pathLst>
              <a:path w="3429000" h="4165600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4103957"/>
                </a:lnTo>
                <a:lnTo>
                  <a:pt x="1436" y="4142140"/>
                </a:lnTo>
                <a:lnTo>
                  <a:pt x="38794" y="4165341"/>
                </a:lnTo>
                <a:lnTo>
                  <a:pt x="3365508" y="4165561"/>
                </a:lnTo>
                <a:lnTo>
                  <a:pt x="3388810" y="4165382"/>
                </a:lnTo>
                <a:lnTo>
                  <a:pt x="3427404" y="4143111"/>
                </a:lnTo>
                <a:lnTo>
                  <a:pt x="3428999" y="4103957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0250" y="2574925"/>
            <a:ext cx="2095499" cy="2095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25100" y="1927225"/>
            <a:ext cx="3429000" cy="4165600"/>
          </a:xfrm>
          <a:custGeom>
            <a:avLst/>
            <a:gdLst/>
            <a:ahLst/>
            <a:cxnLst/>
            <a:rect l="l" t="t" r="r" b="b"/>
            <a:pathLst>
              <a:path w="3429000" h="4165600">
                <a:moveTo>
                  <a:pt x="63499" y="0"/>
                </a:moveTo>
                <a:lnTo>
                  <a:pt x="23421" y="1436"/>
                </a:lnTo>
                <a:lnTo>
                  <a:pt x="220" y="38794"/>
                </a:lnTo>
                <a:lnTo>
                  <a:pt x="0" y="61604"/>
                </a:lnTo>
                <a:lnTo>
                  <a:pt x="14" y="4103957"/>
                </a:lnTo>
                <a:lnTo>
                  <a:pt x="1436" y="4142140"/>
                </a:lnTo>
                <a:lnTo>
                  <a:pt x="38794" y="4165341"/>
                </a:lnTo>
                <a:lnTo>
                  <a:pt x="3365508" y="4165561"/>
                </a:lnTo>
                <a:lnTo>
                  <a:pt x="3388810" y="4165382"/>
                </a:lnTo>
                <a:lnTo>
                  <a:pt x="3427404" y="4143111"/>
                </a:lnTo>
                <a:lnTo>
                  <a:pt x="3428999" y="4103957"/>
                </a:lnTo>
                <a:lnTo>
                  <a:pt x="3428985" y="61604"/>
                </a:lnTo>
                <a:lnTo>
                  <a:pt x="3427563" y="23421"/>
                </a:lnTo>
                <a:lnTo>
                  <a:pt x="3390205" y="220"/>
                </a:lnTo>
                <a:lnTo>
                  <a:pt x="634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998200" y="2574925"/>
            <a:ext cx="2082799" cy="2082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6968" y="5028405"/>
            <a:ext cx="20193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RxLink Li</a:t>
            </a:r>
            <a:r>
              <a:rPr sz="2800" spc="-4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48766" y="5463922"/>
            <a:ext cx="11353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3167" y="2119012"/>
            <a:ext cx="7670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PH</a:t>
            </a:r>
            <a:r>
              <a:rPr sz="1400" spc="-2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SE 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44767" y="2119012"/>
            <a:ext cx="7670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PH</a:t>
            </a:r>
            <a:r>
              <a:rPr sz="1400" spc="-2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SE 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34940" y="2119012"/>
            <a:ext cx="8096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PH</a:t>
            </a:r>
            <a:r>
              <a:rPr sz="1400" spc="-2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SE 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28702" y="5028405"/>
            <a:ext cx="19989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RxLink Full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53329" y="5463922"/>
            <a:ext cx="9499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Jones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66869" y="5028405"/>
            <a:ext cx="21456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EMR RxLink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46466" y="5463922"/>
            <a:ext cx="118681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0"/>
          <p:cNvSpPr txBox="1"/>
          <p:nvPr/>
        </p:nvSpPr>
        <p:spPr>
          <a:xfrm>
            <a:off x="7091185" y="523126"/>
            <a:ext cx="2073910" cy="738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RxLink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3542907" y="1235015"/>
            <a:ext cx="9170670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oint of p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escribing e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 and eRx solution sui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 p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viders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089910" cy="360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571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Prior 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uth Decision</a:t>
            </a:r>
            <a:endParaRPr sz="2800">
              <a:latin typeface="Arial"/>
              <a:cs typeface="Arial"/>
            </a:endParaRPr>
          </a:p>
          <a:p>
            <a:pPr marL="150495" marR="19812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an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can be gi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en and the eRx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eleased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</a:t>
            </a:r>
            <a:endParaRPr sz="1400">
              <a:latin typeface="Arial"/>
              <a:cs typeface="Arial"/>
            </a:endParaRPr>
          </a:p>
          <a:p>
            <a:pPr marL="150495" marR="508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pending queue and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cannot be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ely it will go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a </a:t>
            </a:r>
            <a:r>
              <a:rPr sz="1400" spc="-35" dirty="0">
                <a:latin typeface="Arial"/>
                <a:cs typeface="Arial"/>
              </a:rPr>
              <a:t>re</a:t>
            </a:r>
            <a:r>
              <a:rPr sz="1400" dirty="0">
                <a:latin typeface="Arial"/>
                <a:cs typeface="Arial"/>
              </a:rPr>
              <a:t>vi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s.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will be notified 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5115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8" name="object 28"/>
          <p:cNvSpPr/>
          <p:nvPr/>
        </p:nvSpPr>
        <p:spPr>
          <a:xfrm>
            <a:off x="7148057" y="558800"/>
            <a:ext cx="6404610" cy="0"/>
          </a:xfrm>
          <a:custGeom>
            <a:avLst/>
            <a:gdLst/>
            <a:ahLst/>
            <a:cxnLst/>
            <a:rect l="l" t="t" r="r" b="b"/>
            <a:pathLst>
              <a:path w="6404609">
                <a:moveTo>
                  <a:pt x="0" y="0"/>
                </a:moveTo>
                <a:lnTo>
                  <a:pt x="6404063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0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F3B8FD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EMR RxLink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Marshall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298" y="2249645"/>
            <a:ext cx="3118485" cy="4535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34719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800" spc="-5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escription Submit</a:t>
            </a:r>
            <a:r>
              <a:rPr sz="2800" spc="-4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ed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ov</a:t>
            </a:r>
            <a:r>
              <a:rPr sz="1400" dirty="0">
                <a:latin typeface="Arial"/>
                <a:cs typeface="Arial"/>
              </a:rPr>
              <a:t>ed and eRx is submit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EMR is upd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eflect the n</a:t>
            </a:r>
            <a:r>
              <a:rPr sz="1400" spc="-4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3716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Judy is able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go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y af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her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appointment, pick up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and 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tart her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 plan.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3429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Judy uses mail 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der she can le</a:t>
            </a:r>
            <a:r>
              <a:rPr sz="1400" spc="-3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4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offi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kn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her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will arri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her door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ep in 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w d</a:t>
            </a:r>
            <a:r>
              <a:rPr sz="1400" spc="-25" dirty="0">
                <a:latin typeface="Arial"/>
                <a:cs typeface="Arial"/>
              </a:rPr>
              <a:t>ay</a:t>
            </a:r>
            <a:r>
              <a:rPr sz="1400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5115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052171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D914F9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1210" y="877220"/>
            <a:ext cx="1273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Chec</a:t>
            </a:r>
            <a:r>
              <a:rPr sz="1200" spc="-25" dirty="0">
                <a:latin typeface="Arial"/>
                <a:cs typeface="Arial"/>
              </a:rPr>
              <a:t>k</a:t>
            </a:r>
            <a:r>
              <a:rPr sz="1200" dirty="0">
                <a:latin typeface="Arial"/>
                <a:cs typeface="Arial"/>
              </a:rPr>
              <a:t>-In (9:05 am)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37040" y="877220"/>
            <a:ext cx="10242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39076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25400">
            <a:solidFill>
              <a:srgbClr val="D914F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31" name="object 4"/>
          <p:cNvSpPr/>
          <p:nvPr/>
        </p:nvSpPr>
        <p:spPr>
          <a:xfrm>
            <a:off x="571500" y="4191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0724" y="4076700"/>
            <a:ext cx="6654800" cy="2006600"/>
          </a:xfrm>
          <a:custGeom>
            <a:avLst/>
            <a:gdLst/>
            <a:ahLst/>
            <a:cxnLst/>
            <a:rect l="l" t="t" r="r" b="b"/>
            <a:pathLst>
              <a:path w="6654800" h="20066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1954290"/>
                </a:lnTo>
                <a:lnTo>
                  <a:pt x="873" y="1972579"/>
                </a:lnTo>
                <a:lnTo>
                  <a:pt x="26816" y="2004685"/>
                </a:lnTo>
                <a:lnTo>
                  <a:pt x="63734" y="2006585"/>
                </a:lnTo>
                <a:lnTo>
                  <a:pt x="6602365" y="2006475"/>
                </a:lnTo>
                <a:lnTo>
                  <a:pt x="6643420" y="1998617"/>
                </a:lnTo>
                <a:lnTo>
                  <a:pt x="6654661" y="1942740"/>
                </a:lnTo>
                <a:lnTo>
                  <a:pt x="6654550" y="52309"/>
                </a:lnTo>
                <a:lnTo>
                  <a:pt x="6646692" y="11254"/>
                </a:lnTo>
                <a:lnTo>
                  <a:pt x="65908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6296" y="4900429"/>
            <a:ext cx="198373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Appendix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5124" y="889000"/>
            <a:ext cx="3200400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147965" y="812675"/>
                </a:lnTo>
                <a:lnTo>
                  <a:pt x="3189020" y="804817"/>
                </a:lnTo>
                <a:lnTo>
                  <a:pt x="3200261" y="748940"/>
                </a:lnTo>
                <a:lnTo>
                  <a:pt x="3200150" y="52309"/>
                </a:lnTo>
                <a:lnTo>
                  <a:pt x="3192292" y="11254"/>
                </a:lnTo>
                <a:lnTo>
                  <a:pt x="31364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6242" y="1067713"/>
            <a:ext cx="14179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Ea</a:t>
            </a:r>
            <a:r>
              <a:rPr sz="2800" spc="-3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y Rx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pic>
        <p:nvPicPr>
          <p:cNvPr id="120" name="Picture 119" descr="storyboardFlows-042016-01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71700"/>
            <a:ext cx="1605263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bject 105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06" name="object 3"/>
          <p:cNvSpPr/>
          <p:nvPr/>
        </p:nvSpPr>
        <p:spPr>
          <a:xfrm>
            <a:off x="635124" y="889000"/>
            <a:ext cx="3200400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147965" y="812675"/>
                </a:lnTo>
                <a:lnTo>
                  <a:pt x="3189020" y="804817"/>
                </a:lnTo>
                <a:lnTo>
                  <a:pt x="3200261" y="748940"/>
                </a:lnTo>
                <a:lnTo>
                  <a:pt x="3200150" y="52309"/>
                </a:lnTo>
                <a:lnTo>
                  <a:pt x="3192292" y="11254"/>
                </a:lnTo>
                <a:lnTo>
                  <a:pt x="31364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7" name="object 4"/>
          <p:cNvSpPr txBox="1"/>
          <p:nvPr/>
        </p:nvSpPr>
        <p:spPr>
          <a:xfrm>
            <a:off x="660400" y="1067713"/>
            <a:ext cx="3200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800" dirty="0" smtClean="0">
                <a:latin typeface="Arial"/>
                <a:cs typeface="Arial"/>
              </a:rPr>
              <a:t>Silent </a:t>
            </a:r>
            <a:r>
              <a:rPr lang="en-US" sz="2800" dirty="0" err="1" smtClean="0">
                <a:latin typeface="Arial"/>
                <a:cs typeface="Arial"/>
              </a:rPr>
              <a:t>Auth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10" name="Picture 109" descr="storyboardFlows-042016_Artboard 3 copy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8000"/>
            <a:ext cx="16129000" cy="763578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 descr="storyboardFlows-042016_Artboard 2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65048"/>
            <a:ext cx="15844762" cy="7269238"/>
          </a:xfrm>
          <a:prstGeom prst="rect">
            <a:avLst/>
          </a:prstGeom>
        </p:spPr>
      </p:pic>
      <p:sp>
        <p:nvSpPr>
          <p:cNvPr id="125" name="object 125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26" name="object 3"/>
          <p:cNvSpPr/>
          <p:nvPr/>
        </p:nvSpPr>
        <p:spPr>
          <a:xfrm>
            <a:off x="635124" y="889000"/>
            <a:ext cx="3200400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147965" y="812675"/>
                </a:lnTo>
                <a:lnTo>
                  <a:pt x="3189020" y="804817"/>
                </a:lnTo>
                <a:lnTo>
                  <a:pt x="3200261" y="748940"/>
                </a:lnTo>
                <a:lnTo>
                  <a:pt x="3200150" y="52309"/>
                </a:lnTo>
                <a:lnTo>
                  <a:pt x="3192292" y="11254"/>
                </a:lnTo>
                <a:lnTo>
                  <a:pt x="31364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7" name="object 4"/>
          <p:cNvSpPr txBox="1"/>
          <p:nvPr/>
        </p:nvSpPr>
        <p:spPr>
          <a:xfrm>
            <a:off x="660400" y="1067713"/>
            <a:ext cx="3200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800" dirty="0" smtClean="0">
                <a:latin typeface="Arial"/>
                <a:cs typeface="Arial"/>
              </a:rPr>
              <a:t>Formulary LCA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 descr="storyboardFlows-042016_Artboard 4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27200"/>
            <a:ext cx="16052800" cy="7980676"/>
          </a:xfrm>
          <a:prstGeom prst="rect">
            <a:avLst/>
          </a:prstGeom>
        </p:spPr>
      </p:pic>
      <p:sp>
        <p:nvSpPr>
          <p:cNvPr id="122" name="object 3"/>
          <p:cNvSpPr/>
          <p:nvPr/>
        </p:nvSpPr>
        <p:spPr>
          <a:xfrm>
            <a:off x="635124" y="889000"/>
            <a:ext cx="4825876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147965" y="812675"/>
                </a:lnTo>
                <a:lnTo>
                  <a:pt x="3189020" y="804817"/>
                </a:lnTo>
                <a:lnTo>
                  <a:pt x="3200261" y="748940"/>
                </a:lnTo>
                <a:lnTo>
                  <a:pt x="3200150" y="52309"/>
                </a:lnTo>
                <a:lnTo>
                  <a:pt x="3192292" y="11254"/>
                </a:lnTo>
                <a:lnTo>
                  <a:pt x="31364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9" name="object 119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21" name="object 4"/>
          <p:cNvSpPr txBox="1"/>
          <p:nvPr/>
        </p:nvSpPr>
        <p:spPr>
          <a:xfrm>
            <a:off x="965200" y="1067713"/>
            <a:ext cx="4191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800" dirty="0" smtClean="0">
                <a:latin typeface="Arial"/>
                <a:cs typeface="Arial"/>
              </a:rPr>
              <a:t>Non-formulary - Formulary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124" y="889000"/>
            <a:ext cx="5334000" cy="812800"/>
          </a:xfrm>
          <a:custGeom>
            <a:avLst/>
            <a:gdLst/>
            <a:ahLst/>
            <a:cxnLst/>
            <a:rect l="l" t="t" r="r" b="b"/>
            <a:pathLst>
              <a:path w="53340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5281565" y="812675"/>
                </a:lnTo>
                <a:lnTo>
                  <a:pt x="5322620" y="804817"/>
                </a:lnTo>
                <a:lnTo>
                  <a:pt x="5333861" y="748940"/>
                </a:lnTo>
                <a:lnTo>
                  <a:pt x="5333750" y="52309"/>
                </a:lnTo>
                <a:lnTo>
                  <a:pt x="5325892" y="11254"/>
                </a:lnTo>
                <a:lnTo>
                  <a:pt x="52700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840" y="1067713"/>
            <a:ext cx="441642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Non-P</a:t>
            </a:r>
            <a:r>
              <a:rPr sz="2800" spc="-6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3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er</a:t>
            </a:r>
            <a:r>
              <a:rPr sz="2800" spc="-6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ed Pharma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y</a:t>
            </a:r>
          </a:p>
        </p:txBody>
      </p:sp>
      <p:sp>
        <p:nvSpPr>
          <p:cNvPr id="7" name="object 7"/>
          <p:cNvSpPr/>
          <p:nvPr/>
        </p:nvSpPr>
        <p:spPr>
          <a:xfrm>
            <a:off x="635000" y="2697645"/>
            <a:ext cx="4828540" cy="6092825"/>
          </a:xfrm>
          <a:custGeom>
            <a:avLst/>
            <a:gdLst/>
            <a:ahLst/>
            <a:cxnLst/>
            <a:rect l="l" t="t" r="r" b="b"/>
            <a:pathLst>
              <a:path w="4828540" h="6092825">
                <a:moveTo>
                  <a:pt x="0" y="6092748"/>
                </a:moveTo>
                <a:lnTo>
                  <a:pt x="4828324" y="6092748"/>
                </a:lnTo>
                <a:lnTo>
                  <a:pt x="4828324" y="0"/>
                </a:lnTo>
                <a:lnTo>
                  <a:pt x="0" y="0"/>
                </a:lnTo>
                <a:lnTo>
                  <a:pt x="0" y="6092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5000" y="2697657"/>
            <a:ext cx="8064665" cy="609273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1942" y="1937372"/>
            <a:ext cx="10039350" cy="7586980"/>
          </a:xfrm>
          <a:custGeom>
            <a:avLst/>
            <a:gdLst/>
            <a:ahLst/>
            <a:cxnLst/>
            <a:rect l="l" t="t" r="r" b="b"/>
            <a:pathLst>
              <a:path w="10039350" h="7586980">
                <a:moveTo>
                  <a:pt x="0" y="7586687"/>
                </a:moveTo>
                <a:lnTo>
                  <a:pt x="10039057" y="7586687"/>
                </a:lnTo>
                <a:lnTo>
                  <a:pt x="10039057" y="0"/>
                </a:lnTo>
                <a:lnTo>
                  <a:pt x="0" y="0"/>
                </a:lnTo>
                <a:lnTo>
                  <a:pt x="0" y="7586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1938" y="1937367"/>
            <a:ext cx="10039061" cy="7586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000" y="2688196"/>
            <a:ext cx="4828540" cy="6092825"/>
          </a:xfrm>
          <a:custGeom>
            <a:avLst/>
            <a:gdLst/>
            <a:ahLst/>
            <a:cxnLst/>
            <a:rect l="l" t="t" r="r" b="b"/>
            <a:pathLst>
              <a:path w="4828540" h="6092825">
                <a:moveTo>
                  <a:pt x="0" y="6092748"/>
                </a:moveTo>
                <a:lnTo>
                  <a:pt x="4828324" y="6092748"/>
                </a:lnTo>
                <a:lnTo>
                  <a:pt x="4828324" y="0"/>
                </a:lnTo>
                <a:lnTo>
                  <a:pt x="0" y="0"/>
                </a:lnTo>
                <a:lnTo>
                  <a:pt x="0" y="6092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000" y="2688198"/>
            <a:ext cx="8064665" cy="609274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124" y="889000"/>
            <a:ext cx="3547745" cy="812800"/>
          </a:xfrm>
          <a:custGeom>
            <a:avLst/>
            <a:gdLst/>
            <a:ahLst/>
            <a:cxnLst/>
            <a:rect l="l" t="t" r="r" b="b"/>
            <a:pathLst>
              <a:path w="3547745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495234" y="812675"/>
                </a:lnTo>
                <a:lnTo>
                  <a:pt x="3536289" y="804817"/>
                </a:lnTo>
                <a:lnTo>
                  <a:pt x="3547529" y="748940"/>
                </a:lnTo>
                <a:lnTo>
                  <a:pt x="3547419" y="52309"/>
                </a:lnTo>
                <a:lnTo>
                  <a:pt x="3539561" y="11254"/>
                </a:lnTo>
                <a:lnTo>
                  <a:pt x="3483684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611" y="1067713"/>
            <a:ext cx="29063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High </a:t>
            </a:r>
            <a:r>
              <a:rPr sz="2800" spc="-180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alue Drug</a:t>
            </a:r>
          </a:p>
        </p:txBody>
      </p:sp>
      <p:sp>
        <p:nvSpPr>
          <p:cNvPr id="10" name="object 10"/>
          <p:cNvSpPr/>
          <p:nvPr/>
        </p:nvSpPr>
        <p:spPr>
          <a:xfrm>
            <a:off x="5581942" y="1937359"/>
            <a:ext cx="10039350" cy="7613650"/>
          </a:xfrm>
          <a:custGeom>
            <a:avLst/>
            <a:gdLst/>
            <a:ahLst/>
            <a:cxnLst/>
            <a:rect l="l" t="t" r="r" b="b"/>
            <a:pathLst>
              <a:path w="10039350" h="7613650">
                <a:moveTo>
                  <a:pt x="0" y="7613307"/>
                </a:moveTo>
                <a:lnTo>
                  <a:pt x="10039057" y="7613307"/>
                </a:lnTo>
                <a:lnTo>
                  <a:pt x="10039057" y="0"/>
                </a:lnTo>
                <a:lnTo>
                  <a:pt x="0" y="0"/>
                </a:lnTo>
                <a:lnTo>
                  <a:pt x="0" y="7613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1942" y="1937372"/>
            <a:ext cx="10039057" cy="7613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38100" cmpd="sng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5124" y="889000"/>
            <a:ext cx="3429000" cy="812800"/>
          </a:xfrm>
          <a:custGeom>
            <a:avLst/>
            <a:gdLst/>
            <a:ahLst/>
            <a:cxnLst/>
            <a:rect l="l" t="t" r="r" b="b"/>
            <a:pathLst>
              <a:path w="3429000" h="8128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760490"/>
                </a:lnTo>
                <a:lnTo>
                  <a:pt x="873" y="778779"/>
                </a:lnTo>
                <a:lnTo>
                  <a:pt x="26816" y="810885"/>
                </a:lnTo>
                <a:lnTo>
                  <a:pt x="63734" y="812785"/>
                </a:lnTo>
                <a:lnTo>
                  <a:pt x="3376565" y="812675"/>
                </a:lnTo>
                <a:lnTo>
                  <a:pt x="3417620" y="804817"/>
                </a:lnTo>
                <a:lnTo>
                  <a:pt x="3428861" y="748940"/>
                </a:lnTo>
                <a:lnTo>
                  <a:pt x="3428750" y="52309"/>
                </a:lnTo>
                <a:lnTo>
                  <a:pt x="3420892" y="11254"/>
                </a:lnTo>
                <a:lnTo>
                  <a:pt x="33650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791" y="1067713"/>
            <a:ext cx="238950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Cur</a:t>
            </a:r>
            <a:r>
              <a:rPr sz="2800" spc="-6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ent </a:t>
            </a:r>
            <a:r>
              <a:rPr sz="2800" spc="-1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</a:t>
            </a:r>
          </a:p>
        </p:txBody>
      </p:sp>
      <p:sp>
        <p:nvSpPr>
          <p:cNvPr id="267" name="object 26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pic>
        <p:nvPicPr>
          <p:cNvPr id="269" name="Picture 268" descr="PPT flows Curren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0" y="2252718"/>
            <a:ext cx="13716000" cy="7094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/>
          <p:cNvSpPr/>
          <p:nvPr/>
        </p:nvSpPr>
        <p:spPr>
          <a:xfrm>
            <a:off x="0" y="5080000"/>
            <a:ext cx="16256000" cy="5080000"/>
          </a:xfrm>
          <a:custGeom>
            <a:avLst/>
            <a:gdLst/>
            <a:ahLst/>
            <a:cxnLst/>
            <a:rect l="l" t="t" r="r" b="b"/>
            <a:pathLst>
              <a:path w="16256000" h="5080000">
                <a:moveTo>
                  <a:pt x="0" y="5080000"/>
                </a:moveTo>
                <a:lnTo>
                  <a:pt x="16256000" y="5080000"/>
                </a:lnTo>
                <a:lnTo>
                  <a:pt x="16256000" y="0"/>
                </a:lnTo>
                <a:lnTo>
                  <a:pt x="0" y="0"/>
                </a:lnTo>
                <a:lnTo>
                  <a:pt x="0" y="508000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0" y="0"/>
            <a:ext cx="16256000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4800724" y="4076700"/>
            <a:ext cx="6654800" cy="2006600"/>
          </a:xfrm>
          <a:custGeom>
            <a:avLst/>
            <a:gdLst/>
            <a:ahLst/>
            <a:cxnLst/>
            <a:rect l="l" t="t" r="r" b="b"/>
            <a:pathLst>
              <a:path w="6654800" h="2006600">
                <a:moveTo>
                  <a:pt x="76075" y="0"/>
                </a:moveTo>
                <a:lnTo>
                  <a:pt x="33895" y="997"/>
                </a:lnTo>
                <a:lnTo>
                  <a:pt x="1789" y="26940"/>
                </a:lnTo>
                <a:lnTo>
                  <a:pt x="0" y="1954290"/>
                </a:lnTo>
                <a:lnTo>
                  <a:pt x="873" y="1972579"/>
                </a:lnTo>
                <a:lnTo>
                  <a:pt x="26816" y="2004685"/>
                </a:lnTo>
                <a:lnTo>
                  <a:pt x="63734" y="2006585"/>
                </a:lnTo>
                <a:lnTo>
                  <a:pt x="6602365" y="2006475"/>
                </a:lnTo>
                <a:lnTo>
                  <a:pt x="6643420" y="1998617"/>
                </a:lnTo>
                <a:lnTo>
                  <a:pt x="6654661" y="1942740"/>
                </a:lnTo>
                <a:lnTo>
                  <a:pt x="6654550" y="52309"/>
                </a:lnTo>
                <a:lnTo>
                  <a:pt x="6646692" y="11254"/>
                </a:lnTo>
                <a:lnTo>
                  <a:pt x="6590815" y="14"/>
                </a:lnTo>
                <a:lnTo>
                  <a:pt x="76075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916738" y="4900429"/>
            <a:ext cx="227012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200" dirty="0">
                <a:latin typeface="Aria;"/>
                <a:cs typeface="Aria;"/>
              </a:rPr>
              <a:t>RxLink Li</a:t>
            </a:r>
            <a:r>
              <a:rPr sz="3200" spc="-50" dirty="0">
                <a:latin typeface="Aria;"/>
                <a:cs typeface="Aria;"/>
              </a:rPr>
              <a:t>t</a:t>
            </a:r>
            <a:r>
              <a:rPr sz="3200" dirty="0">
                <a:latin typeface="Aria;"/>
                <a:cs typeface="Aria;"/>
              </a:rPr>
              <a:t>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857" y="2514600"/>
            <a:ext cx="14050274" cy="6171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2952115" cy="1315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 Chart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7100"/>
              </a:lnSpc>
              <a:spcBef>
                <a:spcPts val="1520"/>
              </a:spcBef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can add a medic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di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ectly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Judy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elect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onic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073400" cy="5739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dd Medic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tion</a:t>
            </a:r>
            <a:endParaRPr sz="2800">
              <a:latin typeface="Arial"/>
              <a:cs typeface="Arial"/>
            </a:endParaRPr>
          </a:p>
          <a:p>
            <a:pPr marL="150495" marR="71755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In the EMR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submits a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as usual.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29019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In the bac</a:t>
            </a:r>
            <a:r>
              <a:rPr sz="1400" spc="-30" dirty="0">
                <a:latin typeface="Arial"/>
                <a:cs typeface="Arial"/>
              </a:rPr>
              <a:t>k</a:t>
            </a:r>
            <a:r>
              <a:rPr sz="1400" dirty="0">
                <a:latin typeface="Arial"/>
                <a:cs typeface="Arial"/>
              </a:rPr>
              <a:t>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ound, be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 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sent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</a:t>
            </a:r>
            <a:endParaRPr sz="1400">
              <a:latin typeface="Arial"/>
              <a:cs typeface="Arial"/>
            </a:endParaRPr>
          </a:p>
          <a:p>
            <a:pPr marL="150495" marR="75565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, the </a:t>
            </a:r>
            <a:r>
              <a:rPr sz="1400" spc="-20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em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ompa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again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of drugs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ommonly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>
              <a:latin typeface="Arial"/>
              <a:cs typeface="Arial"/>
            </a:endParaRPr>
          </a:p>
          <a:p>
            <a:pPr marL="150495" marR="14160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drug is not on the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t, the 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32448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drug is on the li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a trial claim is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the trial claim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 is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needed, an alert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 Otherwis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e-p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ou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pharma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48057" y="558800"/>
            <a:ext cx="1601470" cy="0"/>
          </a:xfrm>
          <a:custGeom>
            <a:avLst/>
            <a:gdLst/>
            <a:ahLst/>
            <a:cxnLst/>
            <a:rect l="l" t="t" r="r" b="b"/>
            <a:pathLst>
              <a:path w="1601470">
                <a:moveTo>
                  <a:pt x="0" y="0"/>
                </a:moveTo>
                <a:lnTo>
                  <a:pt x="1601012" y="0"/>
                </a:lnTo>
              </a:path>
            </a:pathLst>
          </a:custGeom>
          <a:ln w="25400">
            <a:solidFill>
              <a:srgbClr val="00B9A7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299" cy="726005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129915" cy="5729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4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rial Claim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esult</a:t>
            </a:r>
          </a:p>
          <a:p>
            <a:pPr marL="150495" marR="19177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 RxLink flags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as a drug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m</a:t>
            </a:r>
            <a:r>
              <a:rPr sz="1400" spc="-2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y need a prior</a:t>
            </a:r>
          </a:p>
          <a:p>
            <a:pPr marL="150495" marR="46990">
              <a:lnSpc>
                <a:spcPct val="107100"/>
              </a:lnSpc>
            </a:pPr>
            <a:r>
              <a:rPr sz="1400" dirty="0">
                <a:latin typeface="Arial"/>
                <a:cs typeface="Arial"/>
              </a:rPr>
              <a:t>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and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eg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with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’</a:t>
            </a:r>
            <a:r>
              <a:rPr sz="1400" dirty="0">
                <a:latin typeface="Arial"/>
                <a:cs typeface="Arial"/>
              </a:rPr>
              <a:t>s health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d, plan, eligibility and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ormulary d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ta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run the </a:t>
            </a:r>
            <a:r>
              <a:rPr sz="1400" spc="-1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rial Claim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s.</a:t>
            </a: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550" dirty="0">
              <a:latin typeface="Arial"/>
              <a:cs typeface="Arial"/>
            </a:endParaRPr>
          </a:p>
          <a:p>
            <a:pPr marL="150495" marR="28003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with a rxLink Li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 wind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 dirty="0">
              <a:latin typeface="Arial"/>
              <a:cs typeface="Arial"/>
            </a:endParaRPr>
          </a:p>
          <a:p>
            <a:pPr marL="150495" marR="1098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is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ormed via RxLink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 and, if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opri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al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ern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4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 drugs and </a:t>
            </a:r>
            <a:r>
              <a:rPr sz="1400" spc="-60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CAs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apeutic equi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alents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th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 do not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a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a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ed.</a:t>
            </a: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 dirty="0">
              <a:latin typeface="Arial"/>
              <a:cs typeface="Arial"/>
            </a:endParaRPr>
          </a:p>
          <a:p>
            <a:pPr marL="150495" marR="717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and Judy de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ermine Li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alo is the be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ourse of 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tment, so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 the prior authoriz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tion.</a:t>
            </a: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</a:t>
            </a:r>
            <a:r>
              <a:rPr sz="1200" dirty="0" smtClean="0">
                <a:latin typeface="Arial"/>
                <a:cs typeface="Arial"/>
              </a:rPr>
              <a:t>Claim </a:t>
            </a:r>
            <a:r>
              <a:rPr sz="1200" spc="-15" dirty="0" smtClean="0">
                <a:latin typeface="Arial"/>
                <a:cs typeface="Arial"/>
              </a:rPr>
              <a:t>R</a:t>
            </a:r>
            <a:r>
              <a:rPr sz="1200" dirty="0" smtClean="0">
                <a:latin typeface="Arial"/>
                <a:cs typeface="Arial"/>
              </a:rPr>
              <a:t>esult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48057" y="558800"/>
            <a:ext cx="3202305" cy="0"/>
          </a:xfrm>
          <a:custGeom>
            <a:avLst/>
            <a:gdLst/>
            <a:ahLst/>
            <a:cxnLst/>
            <a:rect l="l" t="t" r="r" b="b"/>
            <a:pathLst>
              <a:path w="3202304">
                <a:moveTo>
                  <a:pt x="0" y="0"/>
                </a:moveTo>
                <a:lnTo>
                  <a:pt x="3202038" y="0"/>
                </a:lnTo>
              </a:path>
            </a:pathLst>
          </a:custGeom>
          <a:ln w="25400">
            <a:solidFill>
              <a:srgbClr val="00B9A7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8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1536700"/>
          </a:xfrm>
          <a:custGeom>
            <a:avLst/>
            <a:gdLst/>
            <a:ahLst/>
            <a:cxnLst/>
            <a:rect l="l" t="t" r="r" b="b"/>
            <a:pathLst>
              <a:path w="16256000" h="1536700">
                <a:moveTo>
                  <a:pt x="0" y="1536700"/>
                </a:moveTo>
                <a:lnTo>
                  <a:pt x="16256000" y="1536700"/>
                </a:lnTo>
                <a:lnTo>
                  <a:pt x="16256000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solidFill>
            <a:srgbClr val="99E3DB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98700" y="624045"/>
            <a:ext cx="11658600" cy="72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RxLink Li</a:t>
            </a:r>
            <a:r>
              <a:rPr spc="-4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latin typeface="Arial"/>
                <a:cs typeface="Arial"/>
              </a:rPr>
              <a:t>D</a:t>
            </a:r>
            <a:r>
              <a:rPr sz="1600" spc="-14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. Hamma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50" y="2254250"/>
            <a:ext cx="11417300" cy="7270750"/>
          </a:xfrm>
          <a:custGeom>
            <a:avLst/>
            <a:gdLst/>
            <a:ahLst/>
            <a:cxnLst/>
            <a:rect l="l" t="t" r="r" b="b"/>
            <a:pathLst>
              <a:path w="11417300" h="7270750">
                <a:moveTo>
                  <a:pt x="0" y="7270750"/>
                </a:moveTo>
                <a:lnTo>
                  <a:pt x="11417300" y="7270750"/>
                </a:lnTo>
                <a:lnTo>
                  <a:pt x="11417300" y="0"/>
                </a:lnTo>
                <a:lnTo>
                  <a:pt x="0" y="0"/>
                </a:lnTo>
                <a:lnTo>
                  <a:pt x="0" y="7270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50" y="2254250"/>
            <a:ext cx="11417300" cy="7270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mpd="sng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3300" y="2249645"/>
            <a:ext cx="3201035" cy="5197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6421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P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tient/Drug Specific e</a:t>
            </a:r>
            <a:r>
              <a:rPr sz="2800" spc="-160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30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eque</a:t>
            </a:r>
            <a:r>
              <a:rPr sz="2800" spc="-3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 </a:t>
            </a:r>
            <a:r>
              <a:rPr sz="2800" spc="-4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orm</a:t>
            </a:r>
            <a:endParaRPr sz="2800">
              <a:latin typeface="Arial"/>
              <a:cs typeface="Arial"/>
            </a:endParaRPr>
          </a:p>
          <a:p>
            <a:pPr marL="150495" marR="5080" indent="-137795">
              <a:lnSpc>
                <a:spcPct val="107100"/>
              </a:lnSpc>
              <a:spcBef>
                <a:spcPts val="1520"/>
              </a:spcBef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When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 is initi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the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escription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</a:t>
            </a:r>
            <a:r>
              <a:rPr sz="1400" spc="-2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pending queue until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app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3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 decision is mad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3525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If a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is needed, a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tient- specific e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 is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ed, thus all</a:t>
            </a:r>
            <a:r>
              <a:rPr sz="1400" spc="-3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wing the doc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en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er the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 immedi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el</a:t>
            </a:r>
            <a:r>
              <a:rPr sz="1400" spc="-1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 If </a:t>
            </a:r>
            <a:r>
              <a:rPr sz="1400" spc="-3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xt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ed, the secu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me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saging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tu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 within RxLink can be used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ttach the lab 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esults 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the </a:t>
            </a:r>
            <a:r>
              <a:rPr sz="1400" spc="-9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Font typeface="Gotham Rounded Book"/>
              <a:buChar char="•"/>
            </a:pPr>
            <a:endParaRPr sz="1550">
              <a:latin typeface="Arial"/>
              <a:cs typeface="Arial"/>
            </a:endParaRPr>
          </a:p>
          <a:p>
            <a:pPr marL="150495" marR="187325" indent="-137795">
              <a:lnSpc>
                <a:spcPct val="107100"/>
              </a:lnSpc>
              <a:buFont typeface="Gotham Rounded Book"/>
              <a:buChar char="•"/>
              <a:tabLst>
                <a:tab pos="151130" algn="l"/>
              </a:tabLst>
            </a:pPr>
            <a:r>
              <a:rPr sz="1400" dirty="0">
                <a:latin typeface="Arial"/>
                <a:cs typeface="Arial"/>
              </a:rPr>
              <a:t>As much as po</a:t>
            </a:r>
            <a:r>
              <a:rPr sz="1400" spc="-1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sibl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the p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tient in</a:t>
            </a:r>
            <a:r>
              <a:rPr sz="1400" spc="-15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orm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tion is g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 f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om the EMR and p</a:t>
            </a:r>
            <a:r>
              <a:rPr sz="1400" spc="-3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e-popul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 in</a:t>
            </a:r>
            <a:r>
              <a:rPr sz="1400" spc="-2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 RxLink.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95929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8057" y="558800"/>
            <a:ext cx="8028940" cy="0"/>
          </a:xfrm>
          <a:custGeom>
            <a:avLst/>
            <a:gdLst/>
            <a:ahLst/>
            <a:cxnLst/>
            <a:rect l="l" t="t" r="r" b="b"/>
            <a:pathLst>
              <a:path w="8028940">
                <a:moveTo>
                  <a:pt x="0" y="0"/>
                </a:moveTo>
                <a:lnTo>
                  <a:pt x="8028444" y="0"/>
                </a:lnTo>
              </a:path>
            </a:pathLst>
          </a:custGeom>
          <a:ln w="101600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96945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97962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98980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99996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001014" y="406827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63616" y="0"/>
                </a:moveTo>
                <a:lnTo>
                  <a:pt x="117406" y="5477"/>
                </a:lnTo>
                <a:lnTo>
                  <a:pt x="77154" y="21309"/>
                </a:lnTo>
                <a:lnTo>
                  <a:pt x="44065" y="45939"/>
                </a:lnTo>
                <a:lnTo>
                  <a:pt x="19342" y="77814"/>
                </a:lnTo>
                <a:lnTo>
                  <a:pt x="4190" y="115377"/>
                </a:lnTo>
                <a:lnTo>
                  <a:pt x="0" y="142812"/>
                </a:lnTo>
                <a:lnTo>
                  <a:pt x="614" y="158554"/>
                </a:lnTo>
                <a:lnTo>
                  <a:pt x="9920" y="202349"/>
                </a:lnTo>
                <a:lnTo>
                  <a:pt x="29184" y="239984"/>
                </a:lnTo>
                <a:lnTo>
                  <a:pt x="56817" y="270155"/>
                </a:lnTo>
                <a:lnTo>
                  <a:pt x="91231" y="291558"/>
                </a:lnTo>
                <a:lnTo>
                  <a:pt x="130837" y="302890"/>
                </a:lnTo>
                <a:lnTo>
                  <a:pt x="152128" y="304372"/>
                </a:lnTo>
                <a:lnTo>
                  <a:pt x="166830" y="303671"/>
                </a:lnTo>
                <a:lnTo>
                  <a:pt x="208301" y="293684"/>
                </a:lnTo>
                <a:lnTo>
                  <a:pt x="244474" y="273213"/>
                </a:lnTo>
                <a:lnTo>
                  <a:pt x="273616" y="243994"/>
                </a:lnTo>
                <a:lnTo>
                  <a:pt x="293992" y="207760"/>
                </a:lnTo>
                <a:lnTo>
                  <a:pt x="303868" y="166246"/>
                </a:lnTo>
                <a:lnTo>
                  <a:pt x="303338" y="149964"/>
                </a:lnTo>
                <a:lnTo>
                  <a:pt x="294496" y="104947"/>
                </a:lnTo>
                <a:lnTo>
                  <a:pt x="275929" y="66480"/>
                </a:lnTo>
                <a:lnTo>
                  <a:pt x="249241" y="35770"/>
                </a:lnTo>
                <a:lnTo>
                  <a:pt x="215862" y="13788"/>
                </a:lnTo>
                <a:lnTo>
                  <a:pt x="177338" y="1663"/>
                </a:lnTo>
                <a:lnTo>
                  <a:pt x="163616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47086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48102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9119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50137" y="457539"/>
            <a:ext cx="202565" cy="203200"/>
          </a:xfrm>
          <a:custGeom>
            <a:avLst/>
            <a:gdLst/>
            <a:ahLst/>
            <a:cxnLst/>
            <a:rect l="l" t="t" r="r" b="b"/>
            <a:pathLst>
              <a:path w="202565" h="203200">
                <a:moveTo>
                  <a:pt x="109328" y="0"/>
                </a:moveTo>
                <a:lnTo>
                  <a:pt x="64296" y="8041"/>
                </a:lnTo>
                <a:lnTo>
                  <a:pt x="29225" y="30370"/>
                </a:lnTo>
                <a:lnTo>
                  <a:pt x="6726" y="63522"/>
                </a:lnTo>
                <a:lnTo>
                  <a:pt x="0" y="89924"/>
                </a:lnTo>
                <a:lnTo>
                  <a:pt x="784" y="106321"/>
                </a:lnTo>
                <a:lnTo>
                  <a:pt x="13441" y="149202"/>
                </a:lnTo>
                <a:lnTo>
                  <a:pt x="38966" y="180896"/>
                </a:lnTo>
                <a:lnTo>
                  <a:pt x="74024" y="199194"/>
                </a:lnTo>
                <a:lnTo>
                  <a:pt x="100971" y="202860"/>
                </a:lnTo>
                <a:lnTo>
                  <a:pt x="115577" y="201818"/>
                </a:lnTo>
                <a:lnTo>
                  <a:pt x="154961" y="187342"/>
                </a:lnTo>
                <a:lnTo>
                  <a:pt x="184664" y="158876"/>
                </a:lnTo>
                <a:lnTo>
                  <a:pt x="200786" y="120321"/>
                </a:lnTo>
                <a:lnTo>
                  <a:pt x="202467" y="105902"/>
                </a:lnTo>
                <a:lnTo>
                  <a:pt x="201497" y="90526"/>
                </a:lnTo>
                <a:lnTo>
                  <a:pt x="187698" y="49659"/>
                </a:lnTo>
                <a:lnTo>
                  <a:pt x="160404" y="19142"/>
                </a:lnTo>
                <a:lnTo>
                  <a:pt x="123265" y="2126"/>
                </a:lnTo>
                <a:lnTo>
                  <a:pt x="109328" y="0"/>
                </a:lnTo>
                <a:close/>
              </a:path>
            </a:pathLst>
          </a:custGeom>
          <a:solidFill>
            <a:srgbClr val="00B9A7"/>
          </a:solidFill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6024" y="877220"/>
            <a:ext cx="1024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 marR="5080" indent="-124460" algn="ctr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tient Chart (9:05 am)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38059" y="877220"/>
            <a:ext cx="1222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3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dd Medic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43978" y="877220"/>
            <a:ext cx="812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15" marR="5080" indent="-158750" algn="ctr">
              <a:lnSpc>
                <a:spcPct val="100000"/>
              </a:lnSpc>
            </a:pPr>
            <a:r>
              <a:rPr sz="1200" spc="-11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rial Claim 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esult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63355" y="877220"/>
            <a:ext cx="77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2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48057" y="558800"/>
            <a:ext cx="4803140" cy="0"/>
          </a:xfrm>
          <a:custGeom>
            <a:avLst/>
            <a:gdLst/>
            <a:ahLst/>
            <a:cxnLst/>
            <a:rect l="l" t="t" r="r" b="b"/>
            <a:pathLst>
              <a:path w="4803140">
                <a:moveTo>
                  <a:pt x="0" y="0"/>
                </a:moveTo>
                <a:lnTo>
                  <a:pt x="4803051" y="0"/>
                </a:lnTo>
              </a:path>
            </a:pathLst>
          </a:custGeom>
          <a:ln w="25400">
            <a:solidFill>
              <a:srgbClr val="00B9A7"/>
            </a:solidFill>
          </a:ln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88478" y="877220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spc="-80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A Decision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622300" y="9764682"/>
            <a:ext cx="35731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oprietary and </a:t>
            </a:r>
            <a:r>
              <a:rPr spc="-15" dirty="0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onfidential. Do not di</a:t>
            </a:r>
            <a:r>
              <a:rPr spc="-1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tribu</a:t>
            </a:r>
            <a:r>
              <a:rPr spc="-2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564190" y="877220"/>
            <a:ext cx="11487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 marR="5080" indent="-187325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eRx Submit</a:t>
            </a:r>
            <a:r>
              <a:rPr sz="1200" spc="-20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ed (9:20 am)</a:t>
            </a:r>
          </a:p>
        </p:txBody>
      </p:sp>
      <p:sp>
        <p:nvSpPr>
          <p:cNvPr id="29" name="object 4"/>
          <p:cNvSpPr/>
          <p:nvPr/>
        </p:nvSpPr>
        <p:spPr>
          <a:xfrm>
            <a:off x="571500" y="406412"/>
            <a:ext cx="1447799" cy="144778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2849</Words>
  <Application>Microsoft Macintosh PowerPoint</Application>
  <PresentationFormat>Custom</PresentationFormat>
  <Paragraphs>417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RxLink Lite Dr. Hamma</vt:lpstr>
      <vt:lpstr>RxLink Lite Dr. Hamma</vt:lpstr>
      <vt:lpstr>RxLink Lite Dr. Hamma</vt:lpstr>
      <vt:lpstr>RxLink Lite Dr. Hamma</vt:lpstr>
      <vt:lpstr>RxLink Lite Dr. Hamma</vt:lpstr>
      <vt:lpstr>RxLink Lite Dr. Hamma</vt:lpstr>
      <vt:lpstr>RxLink Lite Dr. Hamma</vt:lpstr>
      <vt:lpstr>PowerPoint Presentation</vt:lpstr>
      <vt:lpstr>RxLink Full Dr. Jones</vt:lpstr>
      <vt:lpstr>RxLink Full Dr. Jones</vt:lpstr>
      <vt:lpstr>RxLink Full Dr. Jones</vt:lpstr>
      <vt:lpstr>RxLink Full Dr. Jones</vt:lpstr>
      <vt:lpstr>RxLink Full Dr. Jones</vt:lpstr>
      <vt:lpstr>RxLink Full Dr. Jones</vt:lpstr>
      <vt:lpstr>RxLink Full Dr. Jones</vt:lpstr>
      <vt:lpstr>RxLink Full Dr. Jones</vt:lpstr>
      <vt:lpstr>RxLink Full Dr. Jones</vt:lpstr>
      <vt:lpstr>RxLink Full Dr. Jones</vt:lpstr>
      <vt:lpstr>PowerPoint Presentation</vt:lpstr>
      <vt:lpstr>EMR RxLink Dr. Marshall</vt:lpstr>
      <vt:lpstr>EMR RxLink Dr. Marshall</vt:lpstr>
      <vt:lpstr>EMR RxLink Dr. Marshall</vt:lpstr>
      <vt:lpstr>EMR RxLink Dr. Marshall</vt:lpstr>
      <vt:lpstr>EMR RxLink Dr. Marshall</vt:lpstr>
      <vt:lpstr>EMR RxLink Dr. Marshall</vt:lpstr>
      <vt:lpstr>EMR RxLink Dr. Marshall</vt:lpstr>
      <vt:lpstr>EMR RxLink Dr. Marshall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Joseph, James</cp:lastModifiedBy>
  <cp:revision>10</cp:revision>
  <dcterms:created xsi:type="dcterms:W3CDTF">2016-04-22T13:46:32Z</dcterms:created>
  <dcterms:modified xsi:type="dcterms:W3CDTF">2016-04-22T19:00:20Z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2016-04-22T00:00:00Z</vt:filetime>
  </property>
  <property fmtid="{D5CDD505-2E9C-101B-9397-08002B2CF9AE}" pid="3" name="LastSaved">
    <vt:filetime>2016-04-22T00:00:00Z</vt:filetime>
  </property>
</Properties>
</file>